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58" r:id="rId5"/>
    <p:sldId id="262" r:id="rId6"/>
    <p:sldId id="259" r:id="rId7"/>
    <p:sldId id="263" r:id="rId8"/>
    <p:sldId id="264" r:id="rId9"/>
    <p:sldId id="260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>
        <p:scale>
          <a:sx n="79" d="100"/>
          <a:sy n="79" d="100"/>
        </p:scale>
        <p:origin x="-258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2/12/2021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2/12/2021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2/12/2021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2/12/2021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2/12/2021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2/12/2021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2/12/2021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2/12/2021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2/12/2021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xuE9mlgjQDE" TargetMode="External"/><Relationship Id="rId13" Type="http://schemas.openxmlformats.org/officeDocument/2006/relationships/hyperlink" Target="https://www.youtube.com/watch?v=bAiolr49WiU" TargetMode="External"/><Relationship Id="rId3" Type="http://schemas.openxmlformats.org/officeDocument/2006/relationships/hyperlink" Target="https://www.youtube.com/watch?v=jKkdkYk8Ba4" TargetMode="External"/><Relationship Id="rId7" Type="http://schemas.openxmlformats.org/officeDocument/2006/relationships/hyperlink" Target="https://www.youtube.com/watch?v=vnT2919ovfg" TargetMode="External"/><Relationship Id="rId12" Type="http://schemas.openxmlformats.org/officeDocument/2006/relationships/image" Target="../media/image19.png"/><Relationship Id="rId2" Type="http://schemas.openxmlformats.org/officeDocument/2006/relationships/hyperlink" Target="https://www.youtube.com/watch?v=uqbogtTuA5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1XKU83OBNeE" TargetMode="External"/><Relationship Id="rId11" Type="http://schemas.openxmlformats.org/officeDocument/2006/relationships/hyperlink" Target="https://www.youtube.com/watch?v=L0v1euPz5OE" TargetMode="External"/><Relationship Id="rId5" Type="http://schemas.openxmlformats.org/officeDocument/2006/relationships/hyperlink" Target="https://www.youtube.com/watch?v=JZ2sZU8wTus" TargetMode="External"/><Relationship Id="rId10" Type="http://schemas.openxmlformats.org/officeDocument/2006/relationships/hyperlink" Target="https://www.youtube.com/watch?v=V6oYk4NVNac" TargetMode="External"/><Relationship Id="rId4" Type="http://schemas.openxmlformats.org/officeDocument/2006/relationships/hyperlink" Target="https://www.youtube.com/watch?v=Y_sMdBW9sUk" TargetMode="External"/><Relationship Id="rId9" Type="http://schemas.openxmlformats.org/officeDocument/2006/relationships/hyperlink" Target="https://www.youtube.com/watch?v=p6CFVaCyA2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c1W1sLrqREA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www.youtube.com/watch?v=J_VjedZx7KA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youtube.com/watch?v=ysAyqzoVQDM" TargetMode="External"/><Relationship Id="rId5" Type="http://schemas.openxmlformats.org/officeDocument/2006/relationships/hyperlink" Target="https://www.youtube.com/watch?v=4uJqnzCN2T0" TargetMode="External"/><Relationship Id="rId4" Type="http://schemas.openxmlformats.org/officeDocument/2006/relationships/hyperlink" Target="https://www.youtube.com/watch?v=mvc5UeobF-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HAbMgQJfzoE" TargetMode="External"/><Relationship Id="rId3" Type="http://schemas.openxmlformats.org/officeDocument/2006/relationships/image" Target="../media/image10.png"/><Relationship Id="rId7" Type="http://schemas.openxmlformats.org/officeDocument/2006/relationships/hyperlink" Target="https://www.youtube.com/watch?v=ZVoNgOyHWg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youtube.com/watch?v=I_uDPZg4OiQ" TargetMode="External"/><Relationship Id="rId5" Type="http://schemas.openxmlformats.org/officeDocument/2006/relationships/hyperlink" Target="https://www.youtube.com/watch?v=3ZgImLY3o94" TargetMode="External"/><Relationship Id="rId4" Type="http://schemas.openxmlformats.org/officeDocument/2006/relationships/hyperlink" Target="https://www.youtube.com/watch?v=z83UBlvkJmw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s://www.youtube.com/watch?v=I7duytte3t8" TargetMode="External"/><Relationship Id="rId7" Type="http://schemas.openxmlformats.org/officeDocument/2006/relationships/hyperlink" Target="https://www.youtube.com/watch?v=QQc04n-q_tA&amp;list=RDQQc04n-q_tA&amp;start_radio=1&amp;t=37" TargetMode="External"/><Relationship Id="rId2" Type="http://schemas.openxmlformats.org/officeDocument/2006/relationships/hyperlink" Target="https://www.youtube.com/watch?v=WHx5q9r_xhI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youtube.com/watch?v=KgmZpJEOPRE" TargetMode="External"/><Relationship Id="rId5" Type="http://schemas.openxmlformats.org/officeDocument/2006/relationships/hyperlink" Target="https://www.youtube.com/watch?v=HuvE_Aqtm6w" TargetMode="External"/><Relationship Id="rId4" Type="http://schemas.openxmlformats.org/officeDocument/2006/relationships/hyperlink" Target="https://www.youtube.com/watch?v=ybVimWBr9-U" TargetMode="External"/><Relationship Id="rId9" Type="http://schemas.openxmlformats.org/officeDocument/2006/relationships/hyperlink" Target="https://www.youtube.com/watch?v=3v3DXqI3AsU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luiQbhIJJM" TargetMode="External"/><Relationship Id="rId2" Type="http://schemas.openxmlformats.org/officeDocument/2006/relationships/hyperlink" Target="https://www.youtube.com/watch?v=zrxXbIbIfFI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hyperlink" Target="https://www.youtube.com/watch?v=O3S3xm3rWn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1195732" cy="2971051"/>
          </a:xfrm>
        </p:spPr>
        <p:txBody>
          <a:bodyPr/>
          <a:lstStyle/>
          <a:p>
            <a:r>
              <a:rPr lang="sk-SK" dirty="0" smtClean="0"/>
              <a:t>Slovenská populárna hudba</a:t>
            </a:r>
            <a:br>
              <a:rPr lang="sk-SK" dirty="0" smtClean="0"/>
            </a:br>
            <a:r>
              <a:rPr lang="sk-SK" sz="4400" dirty="0" smtClean="0"/>
              <a:t>MODUS, ŽBIRKA,GOMBITOVÁ,NAGY</a:t>
            </a:r>
            <a:endParaRPr lang="sk-SK" sz="4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959086"/>
          </a:xfrm>
        </p:spPr>
        <p:txBody>
          <a:bodyPr>
            <a:normAutofit/>
          </a:bodyPr>
          <a:lstStyle/>
          <a:p>
            <a:endParaRPr lang="sk-SK" dirty="0" smtClean="0"/>
          </a:p>
        </p:txBody>
      </p:sp>
      <p:pic>
        <p:nvPicPr>
          <p:cNvPr id="1026" name="Picture 2" descr="Kazeta Formát Hudby Nahrávanie - Vektorová grafika zdarma na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042" y="4727015"/>
            <a:ext cx="2469091" cy="14248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1799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PETER NAGY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18712" y="2222287"/>
            <a:ext cx="4772463" cy="3636511"/>
          </a:xfrm>
        </p:spPr>
        <p:txBody>
          <a:bodyPr>
            <a:normAutofit fontScale="92500" lnSpcReduction="10000"/>
          </a:bodyPr>
          <a:lstStyle/>
          <a:p>
            <a:r>
              <a:rPr lang="sk-SK" dirty="0" smtClean="0">
                <a:hlinkClick r:id="rId2"/>
              </a:rPr>
              <a:t>Sme svoji</a:t>
            </a:r>
            <a:endParaRPr lang="sk-SK" dirty="0" smtClean="0">
              <a:hlinkClick r:id="rId3"/>
            </a:endParaRPr>
          </a:p>
          <a:p>
            <a:r>
              <a:rPr lang="sk-SK" dirty="0" smtClean="0">
                <a:hlinkClick r:id="rId3"/>
              </a:rPr>
              <a:t>Chráň svoje bláznovstvá</a:t>
            </a:r>
            <a:endParaRPr lang="sk-SK" dirty="0" smtClean="0"/>
          </a:p>
          <a:p>
            <a:r>
              <a:rPr lang="sk-SK" dirty="0" smtClean="0">
                <a:hlinkClick r:id="rId4"/>
              </a:rPr>
              <a:t>Psi sa bránia útokom</a:t>
            </a:r>
            <a:endParaRPr lang="sk-SK" dirty="0" smtClean="0"/>
          </a:p>
          <a:p>
            <a:r>
              <a:rPr lang="sk-SK" dirty="0" smtClean="0">
                <a:hlinkClick r:id="rId5"/>
              </a:rPr>
              <a:t>Profesor Indigo</a:t>
            </a:r>
            <a:endParaRPr lang="sk-SK" dirty="0" smtClean="0"/>
          </a:p>
          <a:p>
            <a:r>
              <a:rPr lang="sk-SK" dirty="0" smtClean="0">
                <a:hlinkClick r:id="rId6"/>
              </a:rPr>
              <a:t>Sám s nohami na stole</a:t>
            </a:r>
            <a:endParaRPr lang="sk-SK" dirty="0" smtClean="0">
              <a:hlinkClick r:id="rId7"/>
            </a:endParaRPr>
          </a:p>
          <a:p>
            <a:r>
              <a:rPr lang="sk-SK" dirty="0" smtClean="0">
                <a:hlinkClick r:id="rId7"/>
              </a:rPr>
              <a:t>Korálky od Natálky</a:t>
            </a:r>
            <a:endParaRPr lang="sk-SK" dirty="0" smtClean="0"/>
          </a:p>
          <a:p>
            <a:r>
              <a:rPr lang="sk-SK" dirty="0" smtClean="0">
                <a:hlinkClick r:id="rId8"/>
              </a:rPr>
              <a:t>Marcel z malého mesta</a:t>
            </a:r>
            <a:endParaRPr lang="sk-SK" dirty="0" smtClean="0"/>
          </a:p>
          <a:p>
            <a:r>
              <a:rPr lang="sk-SK" dirty="0" smtClean="0">
                <a:hlinkClick r:id="rId9"/>
              </a:rPr>
              <a:t>Aj tak sme stále frajeri</a:t>
            </a:r>
            <a:endParaRPr lang="sk-SK" dirty="0" smtClean="0"/>
          </a:p>
          <a:p>
            <a:r>
              <a:rPr lang="sk-SK" dirty="0" smtClean="0">
                <a:hlinkClick r:id="rId10"/>
              </a:rPr>
              <a:t>Kristínka iba spí</a:t>
            </a:r>
            <a:endParaRPr lang="sk-SK" dirty="0" smtClean="0"/>
          </a:p>
          <a:p>
            <a:r>
              <a:rPr lang="sk-SK" dirty="0" smtClean="0">
                <a:hlinkClick r:id="rId11"/>
              </a:rPr>
              <a:t>Waikiki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95999" y="590063"/>
            <a:ext cx="5830887" cy="5183010"/>
          </a:xfrm>
          <a:prstGeom prst="rect">
            <a:avLst/>
          </a:prstGeom>
        </p:spPr>
      </p:pic>
      <p:sp>
        <p:nvSpPr>
          <p:cNvPr id="5" name="Obdĺžnik 4"/>
          <p:cNvSpPr/>
          <p:nvPr/>
        </p:nvSpPr>
        <p:spPr>
          <a:xfrm>
            <a:off x="6047329" y="5915948"/>
            <a:ext cx="5698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>
                <a:hlinkClick r:id="rId13"/>
              </a:rPr>
              <a:t>https://</a:t>
            </a:r>
            <a:r>
              <a:rPr lang="sk-SK" dirty="0" smtClean="0">
                <a:hlinkClick r:id="rId13"/>
              </a:rPr>
              <a:t>www.youtube.com/watch?v=bAiolr49WiU</a:t>
            </a:r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298260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MODUS</a:t>
            </a:r>
            <a:endParaRPr lang="sk-SK" dirty="0"/>
          </a:p>
        </p:txBody>
      </p:sp>
      <p:pic>
        <p:nvPicPr>
          <p:cNvPr id="2062" name="Picture 14" descr="História slovenskej populárnej hudby (77)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667" t="2909" r="6759" b="3316"/>
          <a:stretch/>
        </p:blipFill>
        <p:spPr bwMode="auto">
          <a:xfrm>
            <a:off x="7586134" y="287865"/>
            <a:ext cx="2844800" cy="28237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obsahu 2"/>
          <p:cNvSpPr>
            <a:spLocks noGrp="1"/>
          </p:cNvSpPr>
          <p:nvPr>
            <p:ph sz="half" idx="2"/>
          </p:nvPr>
        </p:nvSpPr>
        <p:spPr>
          <a:xfrm>
            <a:off x="152400" y="2302933"/>
            <a:ext cx="11379199" cy="4555067"/>
          </a:xfrm>
        </p:spPr>
        <p:txBody>
          <a:bodyPr>
            <a:normAutofit/>
          </a:bodyPr>
          <a:lstStyle/>
          <a:p>
            <a:pPr algn="just"/>
            <a:r>
              <a:rPr lang="sk-SK" sz="1600" b="1" dirty="0">
                <a:solidFill>
                  <a:schemeClr val="accent1">
                    <a:lumMod val="75000"/>
                  </a:schemeClr>
                </a:solidFill>
              </a:rPr>
              <a:t>Modus</a:t>
            </a:r>
            <a:r>
              <a:rPr lang="sk-SK" sz="1600" dirty="0"/>
              <a:t> </a:t>
            </a:r>
            <a:r>
              <a:rPr lang="sk-SK" sz="1600" dirty="0" smtClean="0"/>
              <a:t>je bratislavská rocková</a:t>
            </a:r>
            <a:r>
              <a:rPr lang="sk-SK" sz="1600" dirty="0"/>
              <a:t> skupina, ktorá vznikla v roku </a:t>
            </a:r>
            <a:r>
              <a:rPr lang="sk-SK" sz="1600" dirty="0" smtClean="0"/>
              <a:t>1967</a:t>
            </a:r>
          </a:p>
          <a:p>
            <a:pPr lvl="1" algn="just"/>
            <a:r>
              <a:rPr lang="sk-SK" dirty="0" smtClean="0"/>
              <a:t>názov</a:t>
            </a:r>
            <a:r>
              <a:rPr lang="sk-SK" dirty="0"/>
              <a:t> Modus začala používať v roku </a:t>
            </a:r>
            <a:r>
              <a:rPr lang="sk-SK" dirty="0" smtClean="0"/>
              <a:t>1968</a:t>
            </a:r>
          </a:p>
          <a:p>
            <a:pPr algn="just"/>
            <a:r>
              <a:rPr lang="sk-SK" sz="1600" dirty="0"/>
              <a:t>p</a:t>
            </a:r>
            <a:r>
              <a:rPr lang="sk-SK" sz="1600" dirty="0" smtClean="0"/>
              <a:t>ôvodné </a:t>
            </a:r>
            <a:r>
              <a:rPr lang="sk-SK" sz="1600" dirty="0"/>
              <a:t>obsadenie skupiny bolo</a:t>
            </a:r>
            <a:r>
              <a:rPr lang="sk-SK" sz="1600" dirty="0" smtClean="0"/>
              <a:t>:</a:t>
            </a:r>
          </a:p>
          <a:p>
            <a:pPr lvl="1" algn="just"/>
            <a:r>
              <a:rPr lang="sk-SK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</a:t>
            </a:r>
            <a:r>
              <a:rPr lang="sk-SK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</a:t>
            </a:r>
            <a:r>
              <a:rPr lang="sk-SK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Berka</a:t>
            </a:r>
            <a:r>
              <a:rPr lang="sk-SK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J. Baláž, J. Kratochvíla, P. </a:t>
            </a:r>
            <a:r>
              <a:rPr lang="sk-SK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Krutek</a:t>
            </a:r>
            <a:r>
              <a:rPr lang="sk-SK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T. Psota, Ľ. </a:t>
            </a:r>
            <a:r>
              <a:rPr lang="sk-SK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Stankovský</a:t>
            </a:r>
            <a:r>
              <a:rPr lang="sk-SK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G. </a:t>
            </a:r>
            <a:r>
              <a:rPr lang="sk-SK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Wertlen</a:t>
            </a:r>
            <a:r>
              <a:rPr lang="sk-SK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M. </a:t>
            </a:r>
            <a:r>
              <a:rPr lang="sk-SK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Žbirka </a:t>
            </a:r>
          </a:p>
          <a:p>
            <a:pPr algn="just"/>
            <a:r>
              <a:rPr lang="sk-SK" sz="1600" dirty="0" smtClean="0"/>
              <a:t>skupina </a:t>
            </a:r>
            <a:r>
              <a:rPr lang="sk-SK" sz="1600" dirty="0"/>
              <a:t>na začiatku hrala </a:t>
            </a:r>
            <a:r>
              <a:rPr lang="sk-SK" sz="1600" dirty="0" err="1" smtClean="0"/>
              <a:t>coververzie</a:t>
            </a:r>
            <a:r>
              <a:rPr lang="sk-SK" sz="1600" dirty="0"/>
              <a:t> populárnych hitov konca </a:t>
            </a:r>
            <a:r>
              <a:rPr lang="sk-SK" sz="1600" dirty="0" smtClean="0"/>
              <a:t>šesťdesiatych rokov</a:t>
            </a:r>
          </a:p>
          <a:p>
            <a:pPr algn="just"/>
            <a:r>
              <a:rPr lang="sk-SK" sz="1600" dirty="0" smtClean="0"/>
              <a:t>väčšie </a:t>
            </a:r>
            <a:r>
              <a:rPr lang="sk-SK" sz="1600" dirty="0"/>
              <a:t>úspechy </a:t>
            </a:r>
            <a:r>
              <a:rPr lang="sk-SK" sz="1600" dirty="0" smtClean="0"/>
              <a:t>začala </a:t>
            </a:r>
            <a:r>
              <a:rPr lang="sk-SK" sz="1600" dirty="0"/>
              <a:t>mať skupina Modus až v roku </a:t>
            </a:r>
            <a:r>
              <a:rPr lang="sk-SK" sz="1600" dirty="0" smtClean="0"/>
              <a:t>1976, </a:t>
            </a:r>
            <a:r>
              <a:rPr lang="sk-SK" sz="1600" dirty="0"/>
              <a:t>keď sa do nej vrátil </a:t>
            </a:r>
            <a:r>
              <a:rPr lang="sk-SK" sz="1600" dirty="0" smtClean="0"/>
              <a:t>Miroslav Žbirka </a:t>
            </a:r>
            <a:r>
              <a:rPr lang="sk-SK" sz="1600" dirty="0"/>
              <a:t>a prišiel Lehotského nový spevácky objav, speváčka </a:t>
            </a:r>
            <a:r>
              <a:rPr lang="sk-SK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Marika Gombitová</a:t>
            </a:r>
          </a:p>
          <a:p>
            <a:pPr lvl="1" algn="just"/>
            <a:r>
              <a:rPr lang="sk-SK" dirty="0"/>
              <a:t>z</a:t>
            </a:r>
            <a:r>
              <a:rPr lang="sk-SK" dirty="0" smtClean="0"/>
              <a:t>lomovým </a:t>
            </a:r>
            <a:r>
              <a:rPr lang="sk-SK" dirty="0"/>
              <a:t>obdobím v histórii skupiny Modus bol odchod Mira Žbirku s Dušanom </a:t>
            </a:r>
            <a:r>
              <a:rPr lang="sk-SK" dirty="0" err="1"/>
              <a:t>Hájkom</a:t>
            </a:r>
            <a:r>
              <a:rPr lang="sk-SK" dirty="0"/>
              <a:t> a Lacom Lučeničom, ktorí založili spolu </a:t>
            </a:r>
            <a:r>
              <a:rPr lang="sk-SK" dirty="0" smtClean="0"/>
              <a:t>skupinu</a:t>
            </a:r>
            <a:r>
              <a:rPr lang="sk-SK" dirty="0"/>
              <a:t> </a:t>
            </a:r>
            <a:r>
              <a:rPr lang="sk-SK" dirty="0" smtClean="0"/>
              <a:t>Limit, </a:t>
            </a:r>
            <a:r>
              <a:rPr lang="sk-SK" dirty="0"/>
              <a:t>a automobilová havária Mariky Gombitovej, ktorá v období najvyššej kulminácie popularity skupine Modus znemožnila pravidelné koncertné </a:t>
            </a:r>
            <a:r>
              <a:rPr lang="sk-SK" dirty="0" smtClean="0"/>
              <a:t>vystúpenia</a:t>
            </a:r>
          </a:p>
          <a:p>
            <a:pPr algn="just"/>
            <a:r>
              <a:rPr lang="sk-SK" sz="1600" dirty="0"/>
              <a:t>p</a:t>
            </a:r>
            <a:r>
              <a:rPr lang="sk-SK" sz="1600" dirty="0" smtClean="0"/>
              <a:t>re </a:t>
            </a:r>
            <a:r>
              <a:rPr lang="sk-SK" sz="1600" dirty="0"/>
              <a:t>históriu slovenskej populárnej hudby má skupina Modus nesporný význam, nakoľko spolu so skupinou </a:t>
            </a:r>
            <a:r>
              <a:rPr lang="sk-SK" sz="1600" dirty="0" err="1" smtClean="0">
                <a:solidFill>
                  <a:schemeClr val="accent1">
                    <a:lumMod val="50000"/>
                  </a:schemeClr>
                </a:solidFill>
              </a:rPr>
              <a:t>Collegium</a:t>
            </a:r>
            <a:r>
              <a:rPr lang="sk-SK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k-SK" sz="1600" dirty="0" err="1" smtClean="0">
                <a:solidFill>
                  <a:schemeClr val="accent1">
                    <a:lumMod val="50000"/>
                  </a:schemeClr>
                </a:solidFill>
              </a:rPr>
              <a:t>Musicum</a:t>
            </a:r>
            <a:r>
              <a:rPr lang="sk-SK" sz="1600" dirty="0"/>
              <a:t> a </a:t>
            </a:r>
            <a:r>
              <a:rPr lang="sk-SK" sz="1600" dirty="0" smtClean="0">
                <a:solidFill>
                  <a:schemeClr val="accent1">
                    <a:lumMod val="50000"/>
                  </a:schemeClr>
                </a:solidFill>
              </a:rPr>
              <a:t>Prúdmi Pavla </a:t>
            </a:r>
            <a:r>
              <a:rPr lang="sk-SK" sz="1600" dirty="0" err="1" smtClean="0">
                <a:solidFill>
                  <a:schemeClr val="accent1">
                    <a:lumMod val="50000"/>
                  </a:schemeClr>
                </a:solidFill>
              </a:rPr>
              <a:t>Hammela</a:t>
            </a:r>
            <a:r>
              <a:rPr lang="sk-SK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k-SK" sz="1600" dirty="0" smtClean="0"/>
              <a:t>patrila </a:t>
            </a:r>
            <a:r>
              <a:rPr lang="sk-SK" sz="1600" dirty="0"/>
              <a:t>medzi priekopníkov pôvodnej slovenskej rockovej tvorby sedemdesiatych a prvej polovice osemdesiatych rokov minulého </a:t>
            </a:r>
            <a:r>
              <a:rPr lang="sk-SK" sz="1600" dirty="0" smtClean="0"/>
              <a:t>storočia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401592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MODUS</a:t>
            </a:r>
            <a:endParaRPr lang="sk-SK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98334" y="2306487"/>
            <a:ext cx="2898400" cy="2872751"/>
          </a:xfrm>
          <a:prstGeom prst="rect">
            <a:avLst/>
          </a:prstGeom>
        </p:spPr>
      </p:pic>
      <p:pic>
        <p:nvPicPr>
          <p:cNvPr id="6" name="Zástupný symbol obsahu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 rot="181380">
            <a:off x="5047267" y="1296364"/>
            <a:ext cx="5252886" cy="4540183"/>
          </a:xfrm>
          <a:prstGeom prst="rect">
            <a:avLst/>
          </a:prstGeom>
        </p:spPr>
      </p:pic>
      <p:sp>
        <p:nvSpPr>
          <p:cNvPr id="7" name="Obdĺžnik 6"/>
          <p:cNvSpPr/>
          <p:nvPr/>
        </p:nvSpPr>
        <p:spPr>
          <a:xfrm>
            <a:off x="4931204" y="6106068"/>
            <a:ext cx="5995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>
                <a:hlinkClick r:id="rId4"/>
              </a:rPr>
              <a:t>https://</a:t>
            </a:r>
            <a:r>
              <a:rPr lang="sk-SK" dirty="0" smtClean="0">
                <a:hlinkClick r:id="rId4"/>
              </a:rPr>
              <a:t>www.youtube.com/watch?v=mvc5UeobF-4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8" name="Obdĺžnik 7"/>
          <p:cNvSpPr/>
          <p:nvPr/>
        </p:nvSpPr>
        <p:spPr>
          <a:xfrm>
            <a:off x="598334" y="5371734"/>
            <a:ext cx="41514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>
                <a:hlinkClick r:id="rId5"/>
              </a:rPr>
              <a:t>SKLÍČKA</a:t>
            </a:r>
            <a:endParaRPr lang="sk-S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>
                <a:hlinkClick r:id="rId6"/>
              </a:rPr>
              <a:t>DIEVČATÁ</a:t>
            </a:r>
            <a:endParaRPr lang="sk-S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>
                <a:hlinkClick r:id="rId7"/>
              </a:rPr>
              <a:t>SPOLUHRÁČKA</a:t>
            </a:r>
            <a:endParaRPr lang="sk-S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>
                <a:hlinkClick r:id="rId8"/>
              </a:rPr>
              <a:t>ZAŽNI</a:t>
            </a:r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112673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MIRO ŽBIRKA</a:t>
            </a:r>
            <a:endParaRPr lang="sk-SK" dirty="0"/>
          </a:p>
        </p:txBody>
      </p:sp>
      <p:pic>
        <p:nvPicPr>
          <p:cNvPr id="3074" name="Picture 2" descr="Léto Lásky — Léto, láska, muzika, zábav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4981" y="3611879"/>
            <a:ext cx="3710778" cy="2681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obsahu 2"/>
          <p:cNvSpPr>
            <a:spLocks noGrp="1"/>
          </p:cNvSpPr>
          <p:nvPr>
            <p:ph sz="half" idx="2"/>
          </p:nvPr>
        </p:nvSpPr>
        <p:spPr>
          <a:xfrm>
            <a:off x="167615" y="2036020"/>
            <a:ext cx="8400652" cy="3638764"/>
          </a:xfrm>
        </p:spPr>
        <p:txBody>
          <a:bodyPr/>
          <a:lstStyle/>
          <a:p>
            <a:r>
              <a:rPr lang="sk-SK" b="1" dirty="0"/>
              <a:t>Miroslav Žbirka</a:t>
            </a:r>
            <a:r>
              <a:rPr lang="sk-SK" dirty="0"/>
              <a:t>, prezývaný </a:t>
            </a:r>
            <a:r>
              <a:rPr lang="sk-SK" dirty="0" err="1"/>
              <a:t>Meky</a:t>
            </a:r>
            <a:r>
              <a:rPr lang="sk-SK" dirty="0"/>
              <a:t> Žbirka </a:t>
            </a:r>
            <a:endParaRPr lang="sk-SK" dirty="0" smtClean="0"/>
          </a:p>
          <a:p>
            <a:pPr lvl="1"/>
            <a:r>
              <a:rPr lang="sk-SK" dirty="0" smtClean="0"/>
              <a:t>* 21. október 1952, Bratislava</a:t>
            </a:r>
          </a:p>
          <a:p>
            <a:pPr lvl="1"/>
            <a:r>
              <a:rPr lang="sk-SK" dirty="0"/>
              <a:t>j</a:t>
            </a:r>
            <a:r>
              <a:rPr lang="sk-SK" dirty="0" smtClean="0"/>
              <a:t>e slovenský spevák</a:t>
            </a:r>
            <a:r>
              <a:rPr lang="sk-SK" dirty="0"/>
              <a:t> a </a:t>
            </a:r>
            <a:r>
              <a:rPr lang="sk-SK" dirty="0" smtClean="0"/>
              <a:t>skladateľ, </a:t>
            </a:r>
            <a:r>
              <a:rPr lang="sk-SK" dirty="0"/>
              <a:t>spoluzakladateľ a bývalý člen skupiny </a:t>
            </a:r>
            <a:r>
              <a:rPr lang="sk-SK" dirty="0" smtClean="0"/>
              <a:t>Modus, </a:t>
            </a:r>
            <a:r>
              <a:rPr lang="sk-SK" dirty="0"/>
              <a:t>s ktorou v roku </a:t>
            </a:r>
            <a:r>
              <a:rPr lang="sk-SK" dirty="0" smtClean="0"/>
              <a:t>1977</a:t>
            </a:r>
            <a:r>
              <a:rPr lang="sk-SK" dirty="0"/>
              <a:t> získal spolu s </a:t>
            </a:r>
            <a:r>
              <a:rPr lang="sk-SK" dirty="0" smtClean="0"/>
              <a:t>Jankom Lehotským</a:t>
            </a:r>
            <a:r>
              <a:rPr lang="sk-SK" dirty="0"/>
              <a:t> a </a:t>
            </a:r>
            <a:r>
              <a:rPr lang="sk-SK" dirty="0" smtClean="0"/>
              <a:t>Marikou Gombitovou</a:t>
            </a:r>
            <a:r>
              <a:rPr lang="sk-SK" dirty="0"/>
              <a:t> </a:t>
            </a:r>
            <a:r>
              <a:rPr lang="sk-SK" dirty="0">
                <a:solidFill>
                  <a:schemeClr val="accent1">
                    <a:lumMod val="75000"/>
                  </a:schemeClr>
                </a:solidFill>
              </a:rPr>
              <a:t>Zlatú </a:t>
            </a:r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Bratislavskú lýru</a:t>
            </a:r>
            <a:r>
              <a:rPr lang="sk-SK" dirty="0"/>
              <a:t> za skladbu </a:t>
            </a:r>
            <a:r>
              <a:rPr lang="sk-SK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„</a:t>
            </a:r>
            <a:r>
              <a:rPr lang="sk-SK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Úsmev“</a:t>
            </a:r>
          </a:p>
          <a:p>
            <a:pPr lvl="1"/>
            <a:r>
              <a:rPr lang="sk-SK" dirty="0"/>
              <a:t>j</a:t>
            </a:r>
            <a:r>
              <a:rPr lang="sk-SK" dirty="0" smtClean="0"/>
              <a:t>e </a:t>
            </a:r>
            <a:r>
              <a:rPr lang="sk-SK" dirty="0"/>
              <a:t>tiež bývalým členom skupiny </a:t>
            </a:r>
            <a:r>
              <a:rPr lang="sk-SK" dirty="0" smtClean="0"/>
              <a:t>Limit, </a:t>
            </a:r>
            <a:r>
              <a:rPr lang="sk-SK" dirty="0"/>
              <a:t>s ktorou sa neskôr vydal na sólovú </a:t>
            </a:r>
            <a:r>
              <a:rPr lang="sk-SK" dirty="0" smtClean="0"/>
              <a:t>dráhu</a:t>
            </a:r>
          </a:p>
          <a:p>
            <a:r>
              <a:rPr lang="sk-SK" dirty="0" smtClean="0"/>
              <a:t>v </a:t>
            </a:r>
            <a:r>
              <a:rPr lang="sk-SK" dirty="0"/>
              <a:t>roku </a:t>
            </a:r>
            <a:r>
              <a:rPr lang="sk-SK" dirty="0" smtClean="0"/>
              <a:t>1982</a:t>
            </a:r>
            <a:r>
              <a:rPr lang="sk-SK" dirty="0"/>
              <a:t> sa stal prvým slovenským </a:t>
            </a:r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Zlatým slávikom</a:t>
            </a:r>
          </a:p>
          <a:p>
            <a:r>
              <a:rPr lang="sk-SK" dirty="0" smtClean="0"/>
              <a:t>ocenenia:</a:t>
            </a:r>
            <a:endParaRPr lang="sk-SK" dirty="0"/>
          </a:p>
        </p:txBody>
      </p:sp>
      <p:pic>
        <p:nvPicPr>
          <p:cNvPr id="3076" name="Picture 4" descr="Miroslav Žbirka - Jesenná láska - YouTub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82" t="741" r="11111" b="-741"/>
          <a:stretch/>
        </p:blipFill>
        <p:spPr bwMode="auto">
          <a:xfrm rot="1116036">
            <a:off x="7484533" y="744124"/>
            <a:ext cx="2167467" cy="18662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3725" y="5150909"/>
            <a:ext cx="4095750" cy="5238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5921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MIRO ŽBIRKA</a:t>
            </a:r>
            <a:endParaRPr lang="sk-SK" dirty="0"/>
          </a:p>
        </p:txBody>
      </p:sp>
      <p:pic>
        <p:nvPicPr>
          <p:cNvPr id="6" name="Zástupný symbol obsahu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189674">
            <a:off x="5878971" y="1554372"/>
            <a:ext cx="5072182" cy="4101739"/>
          </a:xfrm>
          <a:prstGeom prst="rect">
            <a:avLst/>
          </a:prstGeom>
        </p:spPr>
      </p:pic>
      <p:pic>
        <p:nvPicPr>
          <p:cNvPr id="5" name="Zástupný symbol obsahu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87436" y="2298170"/>
            <a:ext cx="2985031" cy="3136300"/>
          </a:xfrm>
          <a:prstGeom prst="rect">
            <a:avLst/>
          </a:prstGeom>
        </p:spPr>
      </p:pic>
      <p:sp>
        <p:nvSpPr>
          <p:cNvPr id="7" name="Obdĺžnik 6"/>
          <p:cNvSpPr/>
          <p:nvPr/>
        </p:nvSpPr>
        <p:spPr>
          <a:xfrm>
            <a:off x="4921100" y="5849968"/>
            <a:ext cx="7043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>
                <a:hlinkClick r:id="rId4"/>
              </a:rPr>
              <a:t>https://</a:t>
            </a:r>
            <a:r>
              <a:rPr lang="sk-SK" dirty="0" smtClean="0">
                <a:hlinkClick r:id="rId4"/>
              </a:rPr>
              <a:t>www.youtube.com/watch?v=z83UBlvkJmw</a:t>
            </a:r>
            <a:r>
              <a:rPr lang="sk-SK" dirty="0" smtClean="0"/>
              <a:t> – od 1 min.</a:t>
            </a:r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1026433" y="5434470"/>
            <a:ext cx="3894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>
                <a:hlinkClick r:id="rId5"/>
              </a:rPr>
              <a:t>Atlantída</a:t>
            </a:r>
            <a:endParaRPr lang="sk-S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>
                <a:hlinkClick r:id="rId6"/>
              </a:rPr>
              <a:t>Biely kvet</a:t>
            </a:r>
            <a:endParaRPr lang="sk-S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>
                <a:hlinkClick r:id="rId7"/>
              </a:rPr>
              <a:t>22 dní</a:t>
            </a:r>
            <a:endParaRPr lang="sk-S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>
                <a:hlinkClick r:id="rId8"/>
              </a:rPr>
              <a:t>Balada o poľných vtákoch</a:t>
            </a:r>
            <a:endParaRPr lang="sk-SK" dirty="0" smtClean="0"/>
          </a:p>
        </p:txBody>
      </p:sp>
    </p:spTree>
    <p:extLst>
      <p:ext uri="{BB962C8B-B14F-4D97-AF65-F5344CB8AC3E}">
        <p14:creationId xmlns="" xmlns:p14="http://schemas.microsoft.com/office/powerpoint/2010/main" val="179181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MARIKA GOMBITOVÁ</a:t>
            </a:r>
            <a:endParaRPr lang="sk-SK" dirty="0"/>
          </a:p>
        </p:txBody>
      </p:sp>
      <p:pic>
        <p:nvPicPr>
          <p:cNvPr id="4098" name="Picture 2" descr="Vs. Období Dažďa - Marika Gombitová | Shaza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05890" y="3219450"/>
            <a:ext cx="3638550" cy="3638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obsahu 2"/>
          <p:cNvSpPr>
            <a:spLocks noGrp="1"/>
          </p:cNvSpPr>
          <p:nvPr>
            <p:ph sz="half" idx="2"/>
          </p:nvPr>
        </p:nvSpPr>
        <p:spPr>
          <a:xfrm>
            <a:off x="398028" y="2174495"/>
            <a:ext cx="7459039" cy="1044955"/>
          </a:xfrm>
        </p:spPr>
        <p:txBody>
          <a:bodyPr/>
          <a:lstStyle/>
          <a:p>
            <a:r>
              <a:rPr lang="sk-SK" dirty="0" smtClean="0"/>
              <a:t>*12. september 1956 Turany nad Ondavou</a:t>
            </a:r>
          </a:p>
          <a:p>
            <a:pPr lvl="1"/>
            <a:r>
              <a:rPr lang="sk-SK" dirty="0"/>
              <a:t>s</a:t>
            </a:r>
            <a:r>
              <a:rPr lang="sk-SK" dirty="0" smtClean="0"/>
              <a:t>lovenská speváčka, skladateľka</a:t>
            </a:r>
            <a:endParaRPr lang="sk-SK" dirty="0"/>
          </a:p>
        </p:txBody>
      </p:sp>
      <p:pic>
        <p:nvPicPr>
          <p:cNvPr id="4100" name="Picture 4" descr="Marika Gombitová – fotografie - 25481 | Hudba.s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158" r="23141"/>
          <a:stretch/>
        </p:blipFill>
        <p:spPr bwMode="auto">
          <a:xfrm rot="727072">
            <a:off x="519610" y="3602735"/>
            <a:ext cx="2352102" cy="24807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8369" y="84667"/>
            <a:ext cx="5160829" cy="65976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1361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Marika Gombitová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20313" y="1680286"/>
            <a:ext cx="5227344" cy="3638764"/>
          </a:xfrm>
        </p:spPr>
        <p:txBody>
          <a:bodyPr/>
          <a:lstStyle/>
          <a:p>
            <a:r>
              <a:rPr lang="sk-SK" dirty="0" smtClean="0">
                <a:hlinkClick r:id="rId2"/>
              </a:rPr>
              <a:t>V období dažďa </a:t>
            </a:r>
            <a:endParaRPr lang="sk-SK" dirty="0" smtClean="0"/>
          </a:p>
          <a:p>
            <a:r>
              <a:rPr lang="sk-SK" dirty="0" smtClean="0">
                <a:hlinkClick r:id="rId3"/>
              </a:rPr>
              <a:t>Chlapci v pasci</a:t>
            </a:r>
            <a:endParaRPr lang="sk-SK" dirty="0" smtClean="0"/>
          </a:p>
          <a:p>
            <a:r>
              <a:rPr lang="sk-SK" dirty="0" smtClean="0">
                <a:hlinkClick r:id="rId4"/>
              </a:rPr>
              <a:t>Koloseum</a:t>
            </a:r>
            <a:endParaRPr lang="sk-SK" dirty="0" smtClean="0"/>
          </a:p>
          <a:p>
            <a:r>
              <a:rPr lang="sk-SK" dirty="0" smtClean="0">
                <a:hlinkClick r:id="rId5"/>
              </a:rPr>
              <a:t>Vyznanie</a:t>
            </a:r>
            <a:endParaRPr lang="sk-SK" dirty="0" smtClean="0"/>
          </a:p>
          <a:p>
            <a:r>
              <a:rPr lang="sk-SK" dirty="0" smtClean="0">
                <a:hlinkClick r:id="rId6"/>
              </a:rPr>
              <a:t>V slepých uličkách</a:t>
            </a:r>
            <a:endParaRPr lang="sk-SK" dirty="0"/>
          </a:p>
        </p:txBody>
      </p:sp>
      <p:sp>
        <p:nvSpPr>
          <p:cNvPr id="8" name="Obdĺžnik 7"/>
          <p:cNvSpPr/>
          <p:nvPr/>
        </p:nvSpPr>
        <p:spPr>
          <a:xfrm>
            <a:off x="1405943" y="6292513"/>
            <a:ext cx="106250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>
                <a:hlinkClick r:id="rId7"/>
              </a:rPr>
              <a:t>https://</a:t>
            </a:r>
            <a:r>
              <a:rPr lang="sk-SK" dirty="0" smtClean="0">
                <a:hlinkClick r:id="rId7"/>
              </a:rPr>
              <a:t>www.youtube.com/watch?v=QQc04n-q_tA&amp;list=RDQQc04n-q_tA&amp;start_radio=1&amp;t=37</a:t>
            </a:r>
            <a:endParaRPr lang="sk-SK" dirty="0" smtClean="0"/>
          </a:p>
          <a:p>
            <a:endParaRPr lang="sk-SK" dirty="0"/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9971" y="2144970"/>
            <a:ext cx="6913542" cy="3981063"/>
          </a:xfrm>
          <a:prstGeom prst="rect">
            <a:avLst/>
          </a:prstGeom>
        </p:spPr>
      </p:pic>
      <p:sp>
        <p:nvSpPr>
          <p:cNvPr id="10" name="BlokTextu 9"/>
          <p:cNvSpPr txBox="1"/>
          <p:nvPr/>
        </p:nvSpPr>
        <p:spPr>
          <a:xfrm>
            <a:off x="5377921" y="1813955"/>
            <a:ext cx="6373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Film </a:t>
            </a:r>
            <a:r>
              <a:rPr lang="sk-SK" b="1" dirty="0" smtClean="0">
                <a:hlinkClick r:id="rId9"/>
              </a:rPr>
              <a:t>Smoliari</a:t>
            </a:r>
            <a:r>
              <a:rPr lang="sk-SK" b="1" dirty="0" smtClean="0"/>
              <a:t> (1978) – pieseň Správne dievča (refrén)</a:t>
            </a:r>
            <a:endParaRPr lang="sk-SK" b="1" dirty="0"/>
          </a:p>
        </p:txBody>
      </p:sp>
    </p:spTree>
    <p:extLst>
      <p:ext uri="{BB962C8B-B14F-4D97-AF65-F5344CB8AC3E}">
        <p14:creationId xmlns="" xmlns:p14="http://schemas.microsoft.com/office/powerpoint/2010/main" val="254924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Marika </a:t>
            </a:r>
            <a:r>
              <a:rPr lang="sk-SK" dirty="0"/>
              <a:t>G</a:t>
            </a:r>
            <a:r>
              <a:rPr lang="sk-SK" dirty="0" smtClean="0"/>
              <a:t>ombitová – Miro Žbirka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6813988" cy="4038813"/>
          </a:xfrm>
        </p:spPr>
        <p:txBody>
          <a:bodyPr/>
          <a:lstStyle/>
          <a:p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Neberte nám princeznú </a:t>
            </a:r>
            <a:r>
              <a:rPr lang="sk-SK" dirty="0" smtClean="0"/>
              <a:t>(televízny muzikál)</a:t>
            </a:r>
          </a:p>
          <a:p>
            <a:pPr lvl="1"/>
            <a:r>
              <a:rPr lang="sk-SK" dirty="0" smtClean="0">
                <a:hlinkClick r:id="rId2"/>
              </a:rPr>
              <a:t>Šaty </a:t>
            </a:r>
            <a:endParaRPr lang="sk-SK" dirty="0" smtClean="0"/>
          </a:p>
          <a:p>
            <a:pPr lvl="1"/>
            <a:r>
              <a:rPr lang="sk-SK" dirty="0" smtClean="0">
                <a:hlinkClick r:id="rId3"/>
              </a:rPr>
              <a:t>Tri slová </a:t>
            </a:r>
            <a:endParaRPr lang="sk-SK" dirty="0" smtClean="0"/>
          </a:p>
          <a:p>
            <a:pPr lvl="1"/>
            <a:r>
              <a:rPr lang="sk-SK" dirty="0" smtClean="0"/>
              <a:t>Budem tu s vami </a:t>
            </a:r>
          </a:p>
          <a:p>
            <a:pPr lvl="1"/>
            <a:r>
              <a:rPr lang="sk-SK" dirty="0" smtClean="0">
                <a:hlinkClick r:id="rId4"/>
              </a:rPr>
              <a:t>Dvaja </a:t>
            </a:r>
            <a:endParaRPr lang="sk-SK" dirty="0" smtClean="0"/>
          </a:p>
          <a:p>
            <a:pPr lvl="1"/>
            <a:r>
              <a:rPr lang="sk-SK" dirty="0" smtClean="0"/>
              <a:t>Svitá </a:t>
            </a:r>
          </a:p>
          <a:p>
            <a:pPr lvl="1"/>
            <a:r>
              <a:rPr lang="sk-SK" dirty="0" smtClean="0"/>
              <a:t>Trochu tuším, trochu viem </a:t>
            </a:r>
          </a:p>
          <a:p>
            <a:pPr lvl="1"/>
            <a:r>
              <a:rPr lang="sk-SK" dirty="0" smtClean="0"/>
              <a:t>To ste vy </a:t>
            </a:r>
            <a:endParaRPr lang="sk-SK" dirty="0"/>
          </a:p>
        </p:txBody>
      </p:sp>
      <p:pic>
        <p:nvPicPr>
          <p:cNvPr id="1026" name="Picture 2" descr="Neberte Nám Princeznú | Discogs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2222287"/>
            <a:ext cx="3953333" cy="39731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600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PETER NAGY</a:t>
            </a:r>
            <a:endParaRPr lang="sk-SK" dirty="0"/>
          </a:p>
        </p:txBody>
      </p:sp>
      <p:pic>
        <p:nvPicPr>
          <p:cNvPr id="5122" name="Picture 2" descr="Pianko Tour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72525" y="2155825"/>
            <a:ext cx="2986633" cy="49011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obsahu 2"/>
          <p:cNvSpPr>
            <a:spLocks noGrp="1"/>
          </p:cNvSpPr>
          <p:nvPr>
            <p:ph sz="half" idx="2"/>
          </p:nvPr>
        </p:nvSpPr>
        <p:spPr>
          <a:xfrm>
            <a:off x="358116" y="2241337"/>
            <a:ext cx="8299040" cy="2571964"/>
          </a:xfrm>
        </p:spPr>
        <p:txBody>
          <a:bodyPr/>
          <a:lstStyle/>
          <a:p>
            <a:pPr algn="just"/>
            <a:r>
              <a:rPr lang="sk-SK" dirty="0"/>
              <a:t>* 9. apríl 1959 Prešov</a:t>
            </a:r>
          </a:p>
          <a:p>
            <a:pPr algn="just"/>
            <a:r>
              <a:rPr lang="sk-SK" dirty="0"/>
              <a:t>je slovenský spevák, skladateľ, hudobník, textár, hudobný producent a fotograf</a:t>
            </a:r>
          </a:p>
          <a:p>
            <a:pPr lvl="1" algn="just"/>
            <a:r>
              <a:rPr lang="sk-SK" dirty="0" smtClean="0"/>
              <a:t>patrí </a:t>
            </a:r>
            <a:r>
              <a:rPr lang="sk-SK" dirty="0"/>
              <a:t>medzi najúspešnejších spevákov slovenskej populárnej hudby osemdesiatych a prvej polovice deväťdesiatych rokov 20. </a:t>
            </a:r>
            <a:r>
              <a:rPr lang="sk-SK" dirty="0" smtClean="0"/>
              <a:t>storočia</a:t>
            </a:r>
          </a:p>
          <a:p>
            <a:pPr algn="just"/>
            <a:r>
              <a:rPr lang="sk-SK" dirty="0" smtClean="0"/>
              <a:t>ocenenia</a:t>
            </a:r>
            <a:endParaRPr lang="sk-SK" dirty="0"/>
          </a:p>
        </p:txBody>
      </p:sp>
      <p:pic>
        <p:nvPicPr>
          <p:cNvPr id="5124" name="Picture 4" descr="Peter Nagy lyri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2879">
            <a:off x="8170334" y="180041"/>
            <a:ext cx="1965885" cy="19658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8729" y="4289426"/>
            <a:ext cx="2518907" cy="12160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4396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anovenie kvóty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TM03457503[[fn=Citácia]]</Template>
  <TotalTime>216</TotalTime>
  <Words>167</Words>
  <Application>Microsoft Office PowerPoint</Application>
  <PresentationFormat>Custom</PresentationFormat>
  <Paragraphs>66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Stanovenie kvóty</vt:lpstr>
      <vt:lpstr>Slovenská populárna hudba MODUS, ŽBIRKA,GOMBITOVÁ,NAGY</vt:lpstr>
      <vt:lpstr>MODUS</vt:lpstr>
      <vt:lpstr>MODUS</vt:lpstr>
      <vt:lpstr>MIRO ŽBIRKA</vt:lpstr>
      <vt:lpstr>MIRO ŽBIRKA</vt:lpstr>
      <vt:lpstr>MARIKA GOMBITOVÁ</vt:lpstr>
      <vt:lpstr>Marika Gombitová</vt:lpstr>
      <vt:lpstr>Marika Gombitová – Miro Žbirka</vt:lpstr>
      <vt:lpstr>PETER NAGY</vt:lpstr>
      <vt:lpstr>PETER NAGY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Slovenská populárna hudba MODUS, ŽBIRKA,GOMBITOVÁ,NAGY</dc:title>
  <dc:creator>Petka</dc:creator>
  <cp:lastModifiedBy>svobodova.ivana</cp:lastModifiedBy>
  <cp:revision>24</cp:revision>
  <dcterms:created xsi:type="dcterms:W3CDTF">2020-04-20T09:55:27Z</dcterms:created>
  <dcterms:modified xsi:type="dcterms:W3CDTF">2021-02-12T19:38:38Z</dcterms:modified>
</cp:coreProperties>
</file>