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9" r:id="rId10"/>
    <p:sldId id="262" r:id="rId11"/>
    <p:sldId id="272" r:id="rId12"/>
    <p:sldId id="270" r:id="rId13"/>
    <p:sldId id="271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1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9E785-36B9-4E42-A854-5B6EE460560D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4C615-4A49-4CB7-A9D2-30762E438B5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3995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0613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4170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5527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9277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502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8404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955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9298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203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5798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5990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7093D-FEE3-49ED-9367-F11B98FB9BFF}" type="datetimeFigureOut">
              <a:rPr lang="sk-SK" smtClean="0"/>
              <a:pPr/>
              <a:t>12. 4. 2021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A89B-79EC-405E-847F-2EB0796992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633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vobodova.ivana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menaren-mikulas.sk/sk-kurzova-kalkulacka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619672" y="476672"/>
            <a:ext cx="4971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 err="1" smtClean="0">
                <a:latin typeface="Arial" pitchFamily="34" charset="0"/>
                <a:cs typeface="Arial" pitchFamily="34" charset="0"/>
              </a:rPr>
              <a:t>Finančné</a:t>
            </a:r>
            <a:r>
              <a:rPr lang="en-IE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4000" b="1" dirty="0" err="1" smtClean="0">
                <a:latin typeface="Arial" pitchFamily="34" charset="0"/>
                <a:cs typeface="Arial" pitchFamily="34" charset="0"/>
              </a:rPr>
              <a:t>inštitúcie</a:t>
            </a:r>
            <a:r>
              <a:rPr lang="en-IE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Finančné inštitúcie rušia aj konanie valných zhromaždení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4557391" cy="3114667"/>
          </a:xfrm>
          <a:prstGeom prst="rect">
            <a:avLst/>
          </a:prstGeom>
          <a:noFill/>
        </p:spPr>
      </p:pic>
      <p:sp>
        <p:nvSpPr>
          <p:cNvPr id="13316" name="AutoShape 4" descr="finančné inštitúcie - InstaC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318" name="AutoShape 6" descr="finančné inštitúcie - InstaC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3320" name="Picture 8" descr="Postup pri daňovej kontrole a povinnosti daňovníka | Podnikam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337260" cy="2458363"/>
          </a:xfrm>
          <a:prstGeom prst="rect">
            <a:avLst/>
          </a:prstGeom>
          <a:noFill/>
        </p:spPr>
      </p:pic>
      <p:pic>
        <p:nvPicPr>
          <p:cNvPr id="13322" name="Picture 10" descr="Finančné inštitúcie musia do konca júna oznámiť informácie 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57628"/>
            <a:ext cx="3476648" cy="2315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058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k-SK" dirty="0" smtClean="0"/>
              <a:t>Stavebná sporiteľňa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Vykonáva činnosti spojené so stavebným sporením.</a:t>
            </a:r>
          </a:p>
          <a:p>
            <a:r>
              <a:rPr lang="sk-SK" b="1" dirty="0" smtClean="0"/>
              <a:t>prijíma vklady od stavebných sporiteľov</a:t>
            </a:r>
          </a:p>
          <a:p>
            <a:r>
              <a:rPr lang="sk-SK" b="1" dirty="0" smtClean="0"/>
              <a:t>poskytuje stavebný úver</a:t>
            </a:r>
          </a:p>
          <a:p>
            <a:pPr marL="0" indent="0">
              <a:buNone/>
            </a:pPr>
            <a:r>
              <a:rPr lang="sk-SK" dirty="0" smtClean="0"/>
              <a:t>Stavebné sporenie podporuje štát – poskytuje </a:t>
            </a:r>
            <a:r>
              <a:rPr lang="sk-SK" b="1" dirty="0" smtClean="0"/>
              <a:t>štátnu prémiu.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547765"/>
            <a:ext cx="2817164" cy="21128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1168"/>
            <a:ext cx="24209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223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err="1" smtClean="0"/>
              <a:t>Poisťovne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-</a:t>
            </a:r>
            <a:r>
              <a:rPr lang="en-IE" dirty="0" err="1" smtClean="0"/>
              <a:t>sú</a:t>
            </a:r>
            <a:r>
              <a:rPr lang="en-IE" dirty="0" smtClean="0"/>
              <a:t> </a:t>
            </a:r>
            <a:r>
              <a:rPr lang="en-IE" dirty="0" err="1" smtClean="0"/>
              <a:t>finančné</a:t>
            </a:r>
            <a:r>
              <a:rPr lang="en-IE" dirty="0" smtClean="0"/>
              <a:t> </a:t>
            </a:r>
            <a:r>
              <a:rPr lang="en-IE" dirty="0" err="1" smtClean="0"/>
              <a:t>inštitúcie</a:t>
            </a:r>
            <a:r>
              <a:rPr lang="en-IE" dirty="0" smtClean="0"/>
              <a:t>, </a:t>
            </a:r>
            <a:r>
              <a:rPr lang="en-IE" dirty="0" err="1" smtClean="0"/>
              <a:t>ktorých</a:t>
            </a:r>
            <a:r>
              <a:rPr lang="en-IE" dirty="0" smtClean="0"/>
              <a:t> </a:t>
            </a:r>
            <a:r>
              <a:rPr lang="en-IE" dirty="0" err="1" smtClean="0"/>
              <a:t>úlohou</a:t>
            </a:r>
            <a:r>
              <a:rPr lang="en-IE" dirty="0" smtClean="0"/>
              <a:t> je: </a:t>
            </a:r>
          </a:p>
          <a:p>
            <a:r>
              <a:rPr lang="en-IE" dirty="0" err="1" smtClean="0"/>
              <a:t>nahrádzať</a:t>
            </a:r>
            <a:r>
              <a:rPr lang="en-IE" dirty="0" smtClean="0"/>
              <a:t> </a:t>
            </a:r>
            <a:r>
              <a:rPr lang="en-IE" dirty="0" err="1" smtClean="0"/>
              <a:t>škody</a:t>
            </a:r>
            <a:endParaRPr lang="en-IE" dirty="0" smtClean="0"/>
          </a:p>
          <a:p>
            <a:r>
              <a:rPr lang="en-IE" dirty="0" err="1" smtClean="0"/>
              <a:t>kryť</a:t>
            </a:r>
            <a:r>
              <a:rPr lang="en-IE" dirty="0" smtClean="0"/>
              <a:t> </a:t>
            </a:r>
            <a:r>
              <a:rPr lang="en-IE" dirty="0" err="1" smtClean="0"/>
              <a:t>zvýšené</a:t>
            </a:r>
            <a:r>
              <a:rPr lang="en-IE" dirty="0" smtClean="0"/>
              <a:t> </a:t>
            </a:r>
            <a:r>
              <a:rPr lang="en-IE" dirty="0" err="1" smtClean="0"/>
              <a:t>potreby</a:t>
            </a:r>
            <a:r>
              <a:rPr lang="en-IE" dirty="0" smtClean="0"/>
              <a:t>, </a:t>
            </a:r>
            <a:r>
              <a:rPr lang="en-IE" dirty="0" err="1" smtClean="0"/>
              <a:t>ktoré</a:t>
            </a:r>
            <a:r>
              <a:rPr lang="en-IE" dirty="0" smtClean="0"/>
              <a:t> </a:t>
            </a:r>
            <a:r>
              <a:rPr lang="en-IE" dirty="0" err="1" smtClean="0"/>
              <a:t>spôsobili</a:t>
            </a:r>
            <a:r>
              <a:rPr lang="en-IE" dirty="0" smtClean="0"/>
              <a:t> </a:t>
            </a:r>
            <a:r>
              <a:rPr lang="en-IE" dirty="0" err="1" smtClean="0"/>
              <a:t>náhodné</a:t>
            </a:r>
            <a:r>
              <a:rPr lang="en-IE" dirty="0" smtClean="0"/>
              <a:t> </a:t>
            </a:r>
            <a:r>
              <a:rPr lang="en-IE" dirty="0" err="1" smtClean="0"/>
              <a:t>udalosti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1026" name="Picture 2" descr="Zvažujete zmeniť zdravotnú poisťovňu? Máte čas len do konc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3857572" cy="1928786"/>
          </a:xfrm>
          <a:prstGeom prst="rect">
            <a:avLst/>
          </a:prstGeom>
          <a:noFill/>
        </p:spPr>
      </p:pic>
      <p:pic>
        <p:nvPicPr>
          <p:cNvPr id="1028" name="Picture 4" descr="VAŠAPOISTKA - Váš poradca pri poist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43380"/>
            <a:ext cx="3076698" cy="24817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err="1" smtClean="0"/>
              <a:t>Poznámky</a:t>
            </a:r>
            <a:r>
              <a:rPr lang="en-IE" dirty="0" smtClean="0"/>
              <a:t>: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dirty="0" smtClean="0"/>
              <a:t>F</a:t>
            </a:r>
            <a:r>
              <a:rPr lang="sk-SK" b="1" dirty="0" smtClean="0"/>
              <a:t>inančné inštitúci</a:t>
            </a:r>
            <a:r>
              <a:rPr lang="sk-SK" dirty="0" smtClean="0"/>
              <a:t>e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r>
              <a:rPr lang="sk-SK" sz="2600" b="1" dirty="0" smtClean="0"/>
              <a:t>Banky</a:t>
            </a:r>
            <a:r>
              <a:rPr lang="en-IE" sz="2600" b="1" dirty="0" smtClean="0"/>
              <a:t>,</a:t>
            </a:r>
            <a:r>
              <a:rPr lang="sk-SK" sz="2600" b="1" dirty="0" smtClean="0"/>
              <a:t> sporiteľne, poisťovne.</a:t>
            </a:r>
            <a:endParaRPr lang="en-IE" sz="2600" b="1" dirty="0" smtClean="0"/>
          </a:p>
          <a:p>
            <a:pPr marL="0" indent="0">
              <a:buNone/>
            </a:pP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BANKOVÝ SYSTÉM  V  SLOVENSKEJ  REPUBLIKE</a:t>
            </a:r>
            <a:endParaRPr lang="en-IE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Centrálna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banka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Slovenska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k-SK" sz="1800" dirty="0" smtClean="0"/>
              <a:t> zriaďuje ju štát. </a:t>
            </a:r>
            <a:endParaRPr lang="en-IE" sz="1800" dirty="0" smtClean="0"/>
          </a:p>
          <a:p>
            <a:pPr marL="0" indent="0">
              <a:buNone/>
            </a:pPr>
            <a:r>
              <a:rPr lang="en-IE" sz="1800" b="1" dirty="0" smtClean="0"/>
              <a:t>                                                           -</a:t>
            </a:r>
            <a:r>
              <a:rPr lang="sk-SK" sz="1800" dirty="0" smtClean="0"/>
              <a:t>vydáva bankovky a mince</a:t>
            </a:r>
          </a:p>
          <a:p>
            <a:pPr marL="0" indent="0">
              <a:buNone/>
            </a:pP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Obchodné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banky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k-SK" sz="1800" b="1" dirty="0" smtClean="0"/>
              <a:t> prijímajú vklady </a:t>
            </a:r>
            <a:endParaRPr lang="en-IE" sz="1800" b="1" dirty="0" smtClean="0"/>
          </a:p>
          <a:p>
            <a:pPr marL="0" indent="0">
              <a:buNone/>
            </a:pPr>
            <a:r>
              <a:rPr lang="en-IE" sz="1800" b="1" dirty="0" smtClean="0"/>
              <a:t>                                     -</a:t>
            </a:r>
            <a:r>
              <a:rPr lang="sk-SK" sz="1800" b="1" dirty="0" smtClean="0"/>
              <a:t>poskytujú úvery</a:t>
            </a:r>
            <a:endParaRPr lang="en-IE" sz="1800" b="1" dirty="0" smtClean="0"/>
          </a:p>
          <a:p>
            <a:pPr marL="0" indent="0">
              <a:buNone/>
            </a:pPr>
            <a:r>
              <a:rPr lang="en-IE" sz="1800" b="1" dirty="0" smtClean="0"/>
              <a:t>                                      -</a:t>
            </a:r>
            <a:r>
              <a:rPr lang="sk-SK" sz="1800" b="1" dirty="0" smtClean="0"/>
              <a:t>realizujú sprostredkovateľské operácie</a:t>
            </a:r>
            <a:r>
              <a:rPr lang="en-IE" sz="1800" b="1" dirty="0" smtClean="0"/>
              <a:t>(</a:t>
            </a:r>
            <a:r>
              <a:rPr lang="en-IE" sz="1800" b="1" dirty="0" err="1" smtClean="0"/>
              <a:t>vydávajú</a:t>
            </a:r>
            <a:r>
              <a:rPr lang="en-IE" sz="1800" b="1" dirty="0" smtClean="0"/>
              <a:t> </a:t>
            </a:r>
            <a:r>
              <a:rPr lang="en-IE" sz="1800" b="1" dirty="0" err="1" smtClean="0"/>
              <a:t>karty,menia</a:t>
            </a:r>
            <a:r>
              <a:rPr lang="en-IE" sz="1800" b="1" dirty="0" smtClean="0"/>
              <a:t> </a:t>
            </a:r>
            <a:r>
              <a:rPr lang="en-IE" sz="1800" b="1" dirty="0" err="1" smtClean="0"/>
              <a:t>peniaze</a:t>
            </a:r>
            <a:r>
              <a:rPr lang="en-IE" sz="1800" b="1" dirty="0" smtClean="0"/>
              <a:t>, </a:t>
            </a:r>
            <a:r>
              <a:rPr lang="en-IE" sz="1800" b="1" dirty="0" err="1" smtClean="0"/>
              <a:t>vedú</a:t>
            </a:r>
            <a:r>
              <a:rPr lang="en-IE" sz="1800" b="1" dirty="0" smtClean="0"/>
              <a:t> </a:t>
            </a:r>
            <a:r>
              <a:rPr lang="en-IE" sz="1800" b="1" dirty="0" err="1" smtClean="0"/>
              <a:t>účty</a:t>
            </a:r>
            <a:r>
              <a:rPr lang="en-IE" sz="1800" b="1" dirty="0" smtClean="0"/>
              <a:t> </a:t>
            </a:r>
            <a:r>
              <a:rPr lang="en-IE" sz="1800" b="1" dirty="0" err="1" smtClean="0"/>
              <a:t>klientom</a:t>
            </a:r>
            <a:r>
              <a:rPr lang="en-IE" sz="1800" b="1" dirty="0" smtClean="0"/>
              <a:t>,...)</a:t>
            </a:r>
            <a:endParaRPr lang="en-IE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Sporiteľne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k-SK" sz="1800" b="1" dirty="0" smtClean="0"/>
              <a:t>poskytuje stavebný úver</a:t>
            </a:r>
            <a:r>
              <a:rPr lang="en-IE" sz="1800" b="1" dirty="0" smtClean="0"/>
              <a:t>,</a:t>
            </a:r>
            <a:r>
              <a:rPr lang="en-IE" sz="1800" b="1" dirty="0" err="1" smtClean="0"/>
              <a:t>sú</a:t>
            </a:r>
            <a:r>
              <a:rPr lang="en-IE" sz="1800" b="1" dirty="0" smtClean="0"/>
              <a:t> </a:t>
            </a:r>
            <a:r>
              <a:rPr lang="en-IE" sz="1800" b="1" dirty="0" err="1" smtClean="0"/>
              <a:t>podporované</a:t>
            </a:r>
            <a:r>
              <a:rPr lang="en-IE" sz="1800" b="1" dirty="0" smtClean="0"/>
              <a:t> </a:t>
            </a:r>
            <a:r>
              <a:rPr lang="en-IE" sz="1800" b="1" dirty="0" err="1" smtClean="0"/>
              <a:t>štátom</a:t>
            </a:r>
            <a:endParaRPr lang="sk-SK" sz="1800" b="1" dirty="0" smtClean="0"/>
          </a:p>
          <a:p>
            <a:pPr marL="0" indent="0">
              <a:buNone/>
            </a:pP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Poisťovne</a:t>
            </a:r>
            <a:r>
              <a:rPr lang="en-IE" sz="1800" dirty="0" err="1" smtClean="0">
                <a:latin typeface="Arial" pitchFamily="34" charset="0"/>
                <a:cs typeface="Arial" pitchFamily="34" charset="0"/>
              </a:rPr>
              <a:t>-úloha-</a:t>
            </a:r>
            <a:r>
              <a:rPr lang="en-IE" sz="1800" dirty="0" err="1" smtClean="0"/>
              <a:t>nahrádzať</a:t>
            </a:r>
            <a:r>
              <a:rPr lang="en-IE" sz="1800" dirty="0" smtClean="0"/>
              <a:t> </a:t>
            </a:r>
            <a:r>
              <a:rPr lang="en-IE" sz="1800" dirty="0" err="1" smtClean="0"/>
              <a:t>škody,krytie</a:t>
            </a:r>
            <a:r>
              <a:rPr lang="en-IE" sz="1800" dirty="0" smtClean="0"/>
              <a:t> </a:t>
            </a:r>
            <a:r>
              <a:rPr lang="en-IE" sz="1800" dirty="0" err="1" smtClean="0"/>
              <a:t>potrieb</a:t>
            </a:r>
            <a:r>
              <a:rPr lang="en-IE" sz="1800" dirty="0" smtClean="0"/>
              <a:t> </a:t>
            </a:r>
            <a:r>
              <a:rPr lang="en-IE" sz="1800" dirty="0" err="1" smtClean="0"/>
              <a:t>občana</a:t>
            </a:r>
            <a:endParaRPr lang="en-IE" sz="1800" dirty="0" smtClean="0"/>
          </a:p>
          <a:p>
            <a:pPr marL="0" indent="0">
              <a:buNone/>
            </a:pP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D.Ú.</a:t>
            </a:r>
          </a:p>
          <a:p>
            <a:pPr marL="0" indent="0">
              <a:buNone/>
            </a:pP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Napíš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aspoň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5 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obchodných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bánk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Slovensku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,  2 sporiteľne,3posťovne.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Zisti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aký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kurz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nákupu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predaja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poľského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zlotého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tento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mesiac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ideme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nákupy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PoĹska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IE" sz="1800" b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E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Napísať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poznámky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zošita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Vypracovať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úlohy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Odfotiť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poslať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1800" b="1" dirty="0" smtClean="0">
                <a:latin typeface="Arial" pitchFamily="34" charset="0"/>
                <a:cs typeface="Arial" pitchFamily="34" charset="0"/>
                <a:hlinkClick r:id="rId2"/>
              </a:rPr>
              <a:t>svobodova.ivana@gmail.com</a:t>
            </a:r>
            <a:r>
              <a:rPr lang="en-IE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k-SK" b="1" dirty="0" smtClean="0"/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314324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err="1" smtClean="0"/>
              <a:t>Ďakujem</a:t>
            </a:r>
            <a:r>
              <a:rPr lang="en-IE" dirty="0" smtClean="0"/>
              <a:t> </a:t>
            </a:r>
            <a:r>
              <a:rPr lang="en-IE" dirty="0" err="1" smtClean="0"/>
              <a:t>za</a:t>
            </a:r>
            <a:r>
              <a:rPr lang="en-IE" dirty="0" smtClean="0"/>
              <a:t> </a:t>
            </a:r>
            <a:r>
              <a:rPr lang="en-IE" dirty="0" err="1" smtClean="0"/>
              <a:t>pozornosť</a:t>
            </a: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9786" y="836712"/>
            <a:ext cx="8229600" cy="208823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dirty="0" smtClean="0"/>
              <a:t>Pohyb peňazí v ekonomike zabezpečujú finančné inštitúcie </a:t>
            </a:r>
            <a:endParaRPr lang="en-IE" sz="3600" dirty="0" smtClean="0"/>
          </a:p>
          <a:p>
            <a:pPr marL="0" indent="0">
              <a:buNone/>
            </a:pPr>
            <a:r>
              <a:rPr lang="sk-SK" sz="3600" b="1" dirty="0" smtClean="0"/>
              <a:t>Banky</a:t>
            </a:r>
            <a:r>
              <a:rPr lang="en-IE" sz="3600" b="1" dirty="0" smtClean="0"/>
              <a:t>,</a:t>
            </a:r>
            <a:r>
              <a:rPr lang="sk-SK" sz="3600" b="1" dirty="0" smtClean="0"/>
              <a:t> sporiteľne, poisťovne.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4175"/>
            <a:ext cx="4248472" cy="282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68989"/>
            <a:ext cx="2070372" cy="20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32098"/>
            <a:ext cx="2663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32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extrakcia 3"/>
          <p:cNvSpPr/>
          <p:nvPr/>
        </p:nvSpPr>
        <p:spPr>
          <a:xfrm>
            <a:off x="1691679" y="1406239"/>
            <a:ext cx="5476489" cy="1696540"/>
          </a:xfrm>
          <a:prstGeom prst="flowChartExtra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NÁRODNÁ BANKA SLOVENSKA</a:t>
            </a:r>
            <a:endParaRPr lang="sk-SK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691680" y="3102780"/>
            <a:ext cx="5476488" cy="129271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OBCHODNÉ  BANKY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6" name="Lichobežník 5"/>
          <p:cNvSpPr/>
          <p:nvPr/>
        </p:nvSpPr>
        <p:spPr>
          <a:xfrm>
            <a:off x="1259632" y="4395495"/>
            <a:ext cx="6336704" cy="1594141"/>
          </a:xfrm>
          <a:prstGeom prst="trapezoid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SPORITEĽNE              POISŤOVNE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96896" y="476672"/>
            <a:ext cx="771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Arial" pitchFamily="34" charset="0"/>
                <a:cs typeface="Arial" pitchFamily="34" charset="0"/>
              </a:rPr>
              <a:t>BANKOVÝ SYSTÉM  V  SLOVENSKEJ  REPUBLIKE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7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1764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Banky </a:t>
            </a:r>
            <a:r>
              <a:rPr lang="sk-SK" dirty="0" smtClean="0"/>
              <a:t>sú finančné inštitúcie, ktoré zhromažďujú úspory a realizujú rôzne peňažné operácie.</a:t>
            </a:r>
            <a:endParaRPr lang="sk-SK" b="1" dirty="0" smtClean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                        centrálna banka</a:t>
            </a:r>
            <a:endParaRPr lang="sk-SK" b="1" dirty="0"/>
          </a:p>
          <a:p>
            <a:pPr marL="0" indent="0">
              <a:buNone/>
            </a:pPr>
            <a:r>
              <a:rPr lang="sk-SK" b="1" dirty="0" smtClean="0"/>
              <a:t>Druhy bánk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                        obchodné banky</a:t>
            </a:r>
            <a:endParaRPr lang="sk-SK" b="1" dirty="0"/>
          </a:p>
        </p:txBody>
      </p:sp>
      <p:cxnSp>
        <p:nvCxnSpPr>
          <p:cNvPr id="5" name="Rovná spojnica 4"/>
          <p:cNvCxnSpPr/>
          <p:nvPr/>
        </p:nvCxnSpPr>
        <p:spPr>
          <a:xfrm flipV="1">
            <a:off x="2643174" y="3143248"/>
            <a:ext cx="792088" cy="5574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2642941" y="3717032"/>
            <a:ext cx="792088" cy="57606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1551186" cy="134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1839"/>
            <a:ext cx="2499433" cy="213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796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692697"/>
            <a:ext cx="864096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Centrálna banka </a:t>
            </a:r>
            <a:r>
              <a:rPr lang="sk-SK" dirty="0" smtClean="0"/>
              <a:t>(banka bánk)</a:t>
            </a:r>
          </a:p>
          <a:p>
            <a:pPr marL="0" indent="0">
              <a:buNone/>
            </a:pPr>
            <a:r>
              <a:rPr lang="sk-SK" sz="2800" dirty="0" smtClean="0"/>
              <a:t>V SR= </a:t>
            </a:r>
            <a:r>
              <a:rPr lang="sk-SK" b="1" dirty="0" smtClean="0"/>
              <a:t>Národná banka Slovenska (NBS) </a:t>
            </a:r>
            <a:r>
              <a:rPr lang="sk-SK" dirty="0" smtClean="0"/>
              <a:t>v Bratislave</a:t>
            </a:r>
          </a:p>
          <a:p>
            <a:pPr marL="0" indent="0">
              <a:buNone/>
            </a:pPr>
            <a:r>
              <a:rPr lang="sk-SK" sz="2800" dirty="0" smtClean="0"/>
              <a:t>- zriaďuje ju štát.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734271"/>
            <a:ext cx="3012554" cy="25603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198755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67265"/>
            <a:ext cx="2404938" cy="180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154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Úlohy  NBS: 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vydáva bankovky a mince</a:t>
            </a:r>
          </a:p>
          <a:p>
            <a:r>
              <a:rPr lang="sk-SK" dirty="0" smtClean="0"/>
              <a:t>stará </a:t>
            </a:r>
            <a:r>
              <a:rPr lang="sk-SK" dirty="0"/>
              <a:t>sa o to, aby bol v obehu dostatočný počet </a:t>
            </a:r>
            <a:r>
              <a:rPr lang="sk-SK" dirty="0" smtClean="0"/>
              <a:t>peňazí</a:t>
            </a:r>
          </a:p>
          <a:p>
            <a:r>
              <a:rPr lang="sk-SK" dirty="0" smtClean="0"/>
              <a:t>uskutočňuje finančné operácie štátu</a:t>
            </a:r>
          </a:p>
          <a:p>
            <a:r>
              <a:rPr lang="sk-SK" dirty="0" smtClean="0"/>
              <a:t>poskytuje úvery obchodným bankám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15830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Slovenský parlament rozhodol o zriadení Národnej banky Slovensk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4071966" cy="244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74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k-SK" dirty="0" smtClean="0"/>
              <a:t>Obchodné banky (komerčné)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sk-SK" b="1" dirty="0" smtClean="0"/>
              <a:t>prijímajú vklady </a:t>
            </a:r>
            <a:r>
              <a:rPr lang="sk-SK" dirty="0" smtClean="0"/>
              <a:t>(za uloženie platia úroky)</a:t>
            </a:r>
          </a:p>
          <a:p>
            <a:r>
              <a:rPr lang="sk-SK" b="1" dirty="0" smtClean="0"/>
              <a:t>poskytujú úvery </a:t>
            </a:r>
            <a:r>
              <a:rPr lang="sk-SK" dirty="0" smtClean="0"/>
              <a:t>( pôžičky)</a:t>
            </a:r>
            <a:endParaRPr lang="sk-SK" dirty="0"/>
          </a:p>
          <a:p>
            <a:r>
              <a:rPr lang="sk-SK" b="1" dirty="0" smtClean="0"/>
              <a:t>realizujú sprostredkovateľské operácie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(vedenie účtov, výdaj platobných kariet, 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zmenárenské služby, predávajú a nakupujú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valuty)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3400053" cy="164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420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841446"/>
            <a:ext cx="8229600" cy="5184576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/>
              <a:t>Valuty</a:t>
            </a:r>
            <a:r>
              <a:rPr lang="sk-SK" dirty="0" smtClean="0"/>
              <a:t> sú bankovky a mince iných štátov </a:t>
            </a:r>
          </a:p>
          <a:p>
            <a:pPr marL="0" indent="0">
              <a:buNone/>
            </a:pPr>
            <a:r>
              <a:rPr lang="sk-SK" dirty="0" smtClean="0"/>
              <a:t>v hotovostnej podobe.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Valuta predaj </a:t>
            </a:r>
            <a:r>
              <a:rPr lang="sk-SK" dirty="0" smtClean="0"/>
              <a:t>– za koľko nám banka predá cudziu menu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Valuta nákup </a:t>
            </a:r>
            <a:r>
              <a:rPr lang="sk-SK" dirty="0" smtClean="0"/>
              <a:t>– za koľko od nás komerčná banka kúpi zahraničnú menu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>
                <a:sym typeface="Wingdings"/>
              </a:rPr>
              <a:t> </a:t>
            </a:r>
            <a:r>
              <a:rPr lang="sk-SK" dirty="0" smtClean="0"/>
              <a:t>uvedené z pohľadu banky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724608" cy="162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698" y="44800"/>
            <a:ext cx="1935302" cy="128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434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 may contain: tex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286375" cy="6429375"/>
          </a:xfrm>
          <a:prstGeom prst="rect">
            <a:avLst/>
          </a:prstGeom>
          <a:noFill/>
        </p:spPr>
      </p:pic>
      <p:pic>
        <p:nvPicPr>
          <p:cNvPr id="7" name="Picture 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2617469" cy="196956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329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Motív Office</vt:lpstr>
      <vt:lpstr>Slide 1</vt:lpstr>
      <vt:lpstr>Slide 2</vt:lpstr>
      <vt:lpstr>Slide 3</vt:lpstr>
      <vt:lpstr>Slide 4</vt:lpstr>
      <vt:lpstr>Slide 5</vt:lpstr>
      <vt:lpstr>Slide 6</vt:lpstr>
      <vt:lpstr>Obchodné banky (komerčné)</vt:lpstr>
      <vt:lpstr>Slide 8</vt:lpstr>
      <vt:lpstr>Slide 9</vt:lpstr>
      <vt:lpstr>Stavebná sporiteľňa</vt:lpstr>
      <vt:lpstr>Poisťovne</vt:lpstr>
      <vt:lpstr> Poznámky: 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Banky a sporiteľne</dc:title>
  <dc:creator>Ucitel2</dc:creator>
  <cp:lastModifiedBy>svobodova.ivana</cp:lastModifiedBy>
  <cp:revision>29</cp:revision>
  <dcterms:created xsi:type="dcterms:W3CDTF">2013-02-03T15:34:03Z</dcterms:created>
  <dcterms:modified xsi:type="dcterms:W3CDTF">2021-04-12T16:55:46Z</dcterms:modified>
</cp:coreProperties>
</file>