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8" r:id="rId2"/>
    <p:sldId id="264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67" r:id="rId12"/>
  </p:sldIdLst>
  <p:sldSz cx="9144000" cy="6858000" type="screen4x3"/>
  <p:notesSz cx="6858000" cy="9144000"/>
  <p:embeddedFontLst>
    <p:embeddedFont>
      <p:font typeface="Twinkl" panose="020B0604020202020204" charset="-18"/>
      <p:regular r:id="rId15"/>
      <p:bold r:id="rId16"/>
    </p:embeddedFont>
    <p:embeddedFont>
      <p:font typeface="Twinkl SemiBold" charset="-18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Sassoon Infant Rg" panose="02000503030000020003" charset="0"/>
      <p:regular r:id="rId22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ACDDFC"/>
    <a:srgbClr val="80C1EB"/>
    <a:srgbClr val="18A0DB"/>
    <a:srgbClr val="4AA1D9"/>
    <a:srgbClr val="21A6F9"/>
    <a:srgbClr val="1C1C1C"/>
    <a:srgbClr val="2898A8"/>
    <a:srgbClr val="FEFBDA"/>
    <a:srgbClr val="FFF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09" autoAdjust="0"/>
    <p:restoredTop sz="94660"/>
  </p:normalViewPr>
  <p:slideViewPr>
    <p:cSldViewPr snapToGrid="0" showGuides="1">
      <p:cViewPr varScale="1">
        <p:scale>
          <a:sx n="58" d="100"/>
          <a:sy n="58" d="100"/>
        </p:scale>
        <p:origin x="798" y="66"/>
      </p:cViewPr>
      <p:guideLst>
        <p:guide orient="horz" pos="2183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8" d="100"/>
          <a:sy n="78" d="100"/>
        </p:scale>
        <p:origin x="168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rgbClr val="FFFFFF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Content Placeholder 11"/>
          <p:cNvSpPr>
            <a:spLocks noGrp="1"/>
          </p:cNvSpPr>
          <p:nvPr>
            <p:ph idx="1" hasCustomPrompt="1"/>
          </p:nvPr>
        </p:nvSpPr>
        <p:spPr>
          <a:xfrm>
            <a:off x="755651" y="1513946"/>
            <a:ext cx="7632700" cy="4578880"/>
          </a:xfrm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r>
              <a:rPr lang="en-GB" dirty="0"/>
              <a:t>Click to edit text – body size 18 - minimum size 16 (only to be used if really needed)</a:t>
            </a:r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012" y="618736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85" y="1554027"/>
            <a:ext cx="1569100" cy="31548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601" y="1473202"/>
            <a:ext cx="1461623" cy="33165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34800" y="1392376"/>
            <a:ext cx="1610106" cy="33165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58094" y="1473201"/>
            <a:ext cx="1721867" cy="3316521"/>
          </a:xfrm>
          <a:prstGeom prst="rect">
            <a:avLst/>
          </a:prstGeom>
        </p:spPr>
      </p:pic>
      <p:sp>
        <p:nvSpPr>
          <p:cNvPr id="8" name="Content Placeholder 21"/>
          <p:cNvSpPr txBox="1">
            <a:spLocks/>
          </p:cNvSpPr>
          <p:nvPr/>
        </p:nvSpPr>
        <p:spPr>
          <a:xfrm>
            <a:off x="747558" y="5416540"/>
            <a:ext cx="7632700" cy="798731"/>
          </a:xfrm>
          <a:prstGeom prst="roundRect">
            <a:avLst>
              <a:gd name="adj" fmla="val 2585"/>
            </a:avLst>
          </a:prstGeom>
          <a:solidFill>
            <a:schemeClr val="accent4">
              <a:lumMod val="60000"/>
              <a:lumOff val="40000"/>
            </a:schemeClr>
          </a:solidFill>
          <a:ln w="25400">
            <a:noFill/>
          </a:ln>
        </p:spPr>
        <p:txBody>
          <a:bodyPr vert="horz" lIns="108000" tIns="108000" rIns="108000" bIns="10800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baseline="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pl-PL" dirty="0" smtClean="0"/>
              <a:t>Czy </a:t>
            </a:r>
            <a:r>
              <a:rPr lang="pl-PL" dirty="0"/>
              <a:t>w tym roku </a:t>
            </a:r>
            <a:r>
              <a:rPr lang="pl-PL" dirty="0" smtClean="0"/>
              <a:t>będziesz obchodzić </a:t>
            </a:r>
            <a:r>
              <a:rPr lang="pl-PL" dirty="0"/>
              <a:t>Dzień Ojca?  </a:t>
            </a:r>
            <a:r>
              <a:rPr lang="pl-PL" dirty="0" smtClean="0"/>
              <a:t>                                                                                                Jak </a:t>
            </a:r>
            <a:r>
              <a:rPr lang="pl-PL" dirty="0"/>
              <a:t>będziesz świętować?</a:t>
            </a:r>
            <a:endParaRPr lang="en-US" altLang="en-US" dirty="0"/>
          </a:p>
        </p:txBody>
      </p:sp>
      <p:sp>
        <p:nvSpPr>
          <p:cNvPr id="10" name="Title 20"/>
          <p:cNvSpPr txBox="1">
            <a:spLocks/>
          </p:cNvSpPr>
          <p:nvPr/>
        </p:nvSpPr>
        <p:spPr>
          <a:xfrm>
            <a:off x="461962" y="467889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pl-PL" sz="3600" dirty="0" smtClean="0">
                <a:latin typeface="Twinkl" pitchFamily="2" charset="0"/>
              </a:rPr>
              <a:t>Dzień Ojca </a:t>
            </a:r>
            <a:r>
              <a:rPr lang="en-GB" sz="3600" dirty="0" smtClean="0">
                <a:latin typeface="Twinkl" pitchFamily="2" charset="0"/>
              </a:rPr>
              <a:t>20</a:t>
            </a:r>
            <a:r>
              <a:rPr lang="pl-PL" sz="3600" smtClean="0">
                <a:latin typeface="Twinkl" pitchFamily="2" charset="0"/>
              </a:rPr>
              <a:t>20</a:t>
            </a:r>
            <a:endParaRPr lang="en-GB" sz="3600" dirty="0">
              <a:latin typeface="Twink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03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350" y="6179273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600" dirty="0" smtClean="0">
                <a:latin typeface="Twinkl" pitchFamily="2" charset="0"/>
              </a:rPr>
              <a:t>Czym jest Dzień Ojca</a:t>
            </a:r>
            <a:r>
              <a:rPr lang="en-GB" sz="3600" dirty="0" smtClean="0">
                <a:latin typeface="Twinkl" pitchFamily="2" charset="0"/>
              </a:rPr>
              <a:t>?</a:t>
            </a:r>
            <a:endParaRPr lang="en-GB" sz="3600" dirty="0">
              <a:latin typeface="Twinkl" pitchFamily="2" charset="0"/>
            </a:endParaRPr>
          </a:p>
        </p:txBody>
      </p:sp>
      <p:sp>
        <p:nvSpPr>
          <p:cNvPr id="5" name="Content Placeholder 21"/>
          <p:cNvSpPr txBox="1">
            <a:spLocks/>
          </p:cNvSpPr>
          <p:nvPr/>
        </p:nvSpPr>
        <p:spPr>
          <a:xfrm>
            <a:off x="870153" y="1610424"/>
            <a:ext cx="3816350" cy="3027837"/>
          </a:xfrm>
          <a:prstGeom prst="roundRect">
            <a:avLst>
              <a:gd name="adj" fmla="val 2585"/>
            </a:avLst>
          </a:prstGeom>
          <a:solidFill>
            <a:schemeClr val="accent4">
              <a:lumMod val="40000"/>
              <a:lumOff val="60000"/>
            </a:schemeClr>
          </a:solidFill>
          <a:ln w="25400">
            <a:noFill/>
          </a:ln>
        </p:spPr>
        <p:txBody>
          <a:bodyPr vert="horz" lIns="108000" tIns="108000" rIns="108000" bIns="10800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baseline="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pl-PL" dirty="0" smtClean="0"/>
              <a:t>Dzień </a:t>
            </a:r>
            <a:r>
              <a:rPr lang="pl-PL" dirty="0"/>
              <a:t>Ojca to święto tatusiów, dziadków </a:t>
            </a:r>
            <a:r>
              <a:rPr lang="pl-PL" dirty="0" smtClean="0"/>
              <a:t>oraz tych, którzy są dla nas ojcami i są bardzo ważni                            w naszym życiu. 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pl-PL" dirty="0" smtClean="0"/>
              <a:t>Jest to sposób podziękowania </a:t>
            </a:r>
            <a:r>
              <a:rPr lang="pl-PL" dirty="0"/>
              <a:t> </a:t>
            </a:r>
            <a:r>
              <a:rPr lang="pl-PL" dirty="0" smtClean="0"/>
              <a:t>                            za wszystko, co </a:t>
            </a:r>
            <a:r>
              <a:rPr lang="pl-PL" dirty="0"/>
              <a:t>dla nas robią. </a:t>
            </a:r>
            <a:endParaRPr lang="pl-PL" dirty="0" smtClean="0"/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pl-PL" dirty="0" smtClean="0"/>
              <a:t>Często </a:t>
            </a:r>
            <a:r>
              <a:rPr lang="pl-PL" dirty="0"/>
              <a:t>dzieci dają swoim ojcom </a:t>
            </a:r>
            <a:r>
              <a:rPr lang="pl-PL" dirty="0" smtClean="0"/>
              <a:t>kartki z życzeniami i prezenty.</a:t>
            </a:r>
            <a:endParaRPr lang="en-GB" altLang="en-US" dirty="0"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75"/>
          <a:stretch/>
        </p:blipFill>
        <p:spPr>
          <a:xfrm>
            <a:off x="4309088" y="1476783"/>
            <a:ext cx="4295162" cy="461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659" y="2158775"/>
            <a:ext cx="3835769" cy="3205687"/>
          </a:xfrm>
          <a:prstGeom prst="rect">
            <a:avLst/>
          </a:prstGeom>
        </p:spPr>
      </p:pic>
      <p:sp>
        <p:nvSpPr>
          <p:cNvPr id="5" name="Content Placeholder 21"/>
          <p:cNvSpPr txBox="1">
            <a:spLocks/>
          </p:cNvSpPr>
          <p:nvPr/>
        </p:nvSpPr>
        <p:spPr>
          <a:xfrm>
            <a:off x="838790" y="1605288"/>
            <a:ext cx="3155629" cy="2979964"/>
          </a:xfrm>
          <a:prstGeom prst="roundRect">
            <a:avLst>
              <a:gd name="adj" fmla="val 2585"/>
            </a:avLst>
          </a:prstGeom>
          <a:solidFill>
            <a:schemeClr val="accent2">
              <a:lumMod val="40000"/>
              <a:lumOff val="60000"/>
            </a:schemeClr>
          </a:solidFill>
          <a:ln w="25400">
            <a:noFill/>
          </a:ln>
        </p:spPr>
        <p:txBody>
          <a:bodyPr vert="horz" lIns="108000" tIns="108000" rIns="108000" bIns="10800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baseline="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l-PL" altLang="en-US" dirty="0"/>
              <a:t>W Wielkiej Brytanii </a:t>
            </a:r>
            <a:r>
              <a:rPr lang="pl-PL" altLang="en-US" dirty="0" smtClean="0"/>
              <a:t>                                 Dzień </a:t>
            </a:r>
            <a:r>
              <a:rPr lang="pl-PL" altLang="en-US" dirty="0"/>
              <a:t>Ojca </a:t>
            </a:r>
            <a:r>
              <a:rPr lang="pl-PL" altLang="en-US" dirty="0" smtClean="0"/>
              <a:t>zawsze obchodzony jest w </a:t>
            </a:r>
            <a:r>
              <a:rPr lang="pl-PL" altLang="en-US" dirty="0"/>
              <a:t>niedzielę.</a:t>
            </a:r>
          </a:p>
          <a:p>
            <a:pPr>
              <a:lnSpc>
                <a:spcPct val="100000"/>
              </a:lnSpc>
            </a:pPr>
            <a:r>
              <a:rPr lang="pl-PL" altLang="en-US" dirty="0" smtClean="0"/>
              <a:t>Co roku świętowany jest                            w </a:t>
            </a:r>
            <a:r>
              <a:rPr lang="pl-PL" altLang="en-US" dirty="0"/>
              <a:t>trzecią niedzielę </a:t>
            </a:r>
            <a:r>
              <a:rPr lang="pl-PL" altLang="en-US" dirty="0" smtClean="0"/>
              <a:t>czerwca.</a:t>
            </a:r>
            <a:endParaRPr lang="pl-PL" altLang="en-US" dirty="0"/>
          </a:p>
          <a:p>
            <a:pPr>
              <a:lnSpc>
                <a:spcPct val="100000"/>
              </a:lnSpc>
            </a:pPr>
            <a:r>
              <a:rPr lang="pl-PL" altLang="en-US" dirty="0"/>
              <a:t>W Polsce Dzień Ojca </a:t>
            </a:r>
            <a:r>
              <a:rPr lang="pl-PL" altLang="en-US" dirty="0" smtClean="0"/>
              <a:t>przypada co roku </a:t>
            </a:r>
            <a:r>
              <a:rPr lang="pl-PL" altLang="en-US" dirty="0"/>
              <a:t> </a:t>
            </a:r>
            <a:r>
              <a:rPr lang="pl-PL" altLang="en-US" dirty="0" smtClean="0"/>
              <a:t>                             23 czerwca.</a:t>
            </a:r>
            <a:endParaRPr lang="en-GB" altLang="en-US" dirty="0"/>
          </a:p>
        </p:txBody>
      </p:sp>
      <p:sp>
        <p:nvSpPr>
          <p:cNvPr id="7" name="Title 20"/>
          <p:cNvSpPr txBox="1">
            <a:spLocks/>
          </p:cNvSpPr>
          <p:nvPr/>
        </p:nvSpPr>
        <p:spPr>
          <a:xfrm>
            <a:off x="466752" y="478470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pl-PL" sz="3600" dirty="0" smtClean="0">
                <a:latin typeface="Twinkl" pitchFamily="2" charset="0"/>
              </a:rPr>
              <a:t>Kiedy obchodzony jest Dzień Ojca</a:t>
            </a:r>
            <a:r>
              <a:rPr lang="en-GB" sz="3600" dirty="0" smtClean="0">
                <a:latin typeface="Twinkl" pitchFamily="2" charset="0"/>
              </a:rPr>
              <a:t>?</a:t>
            </a:r>
            <a:endParaRPr lang="en-GB" sz="3600" dirty="0">
              <a:latin typeface="Twink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63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4" r="12130"/>
          <a:stretch/>
        </p:blipFill>
        <p:spPr>
          <a:xfrm>
            <a:off x="4270367" y="1923772"/>
            <a:ext cx="3908454" cy="3309192"/>
          </a:xfrm>
          <a:prstGeom prst="rect">
            <a:avLst/>
          </a:prstGeom>
        </p:spPr>
      </p:pic>
      <p:sp>
        <p:nvSpPr>
          <p:cNvPr id="5" name="Content Placeholder 21"/>
          <p:cNvSpPr txBox="1">
            <a:spLocks/>
          </p:cNvSpPr>
          <p:nvPr/>
        </p:nvSpPr>
        <p:spPr>
          <a:xfrm>
            <a:off x="755650" y="1473200"/>
            <a:ext cx="3365776" cy="3309193"/>
          </a:xfrm>
          <a:prstGeom prst="roundRect">
            <a:avLst>
              <a:gd name="adj" fmla="val 2585"/>
            </a:avLst>
          </a:prstGeom>
          <a:solidFill>
            <a:schemeClr val="accent5">
              <a:lumMod val="40000"/>
              <a:lumOff val="60000"/>
            </a:schemeClr>
          </a:solidFill>
          <a:ln w="25400">
            <a:noFill/>
          </a:ln>
        </p:spPr>
        <p:txBody>
          <a:bodyPr vert="horz" lIns="108000" tIns="108000" rIns="108000" bIns="10800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baseline="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smtClean="0"/>
              <a:t>Dzień </a:t>
            </a:r>
            <a:r>
              <a:rPr lang="pl-PL" dirty="0"/>
              <a:t>Ojca </a:t>
            </a:r>
            <a:r>
              <a:rPr lang="pl-PL" dirty="0" smtClean="0"/>
              <a:t>został zapoczątkowany w </a:t>
            </a:r>
            <a:r>
              <a:rPr lang="pl-PL" dirty="0"/>
              <a:t>Ameryce na początku XX wieku </a:t>
            </a:r>
            <a:r>
              <a:rPr lang="pl-PL" dirty="0" smtClean="0"/>
              <a:t>–       mniej </a:t>
            </a:r>
            <a:r>
              <a:rPr lang="pl-PL" dirty="0"/>
              <a:t>niż 100 lat temu. </a:t>
            </a:r>
            <a:endParaRPr lang="pl-PL" dirty="0" smtClean="0"/>
          </a:p>
          <a:p>
            <a:r>
              <a:rPr lang="pl-PL" dirty="0" smtClean="0"/>
              <a:t>Pierwsze obchody </a:t>
            </a:r>
            <a:r>
              <a:rPr lang="pl-PL" dirty="0"/>
              <a:t>Dnia Ojca </a:t>
            </a:r>
            <a:r>
              <a:rPr lang="pl-PL" dirty="0" smtClean="0"/>
              <a:t>odbyły </a:t>
            </a:r>
            <a:r>
              <a:rPr lang="pl-PL" dirty="0"/>
              <a:t>się </a:t>
            </a:r>
            <a:r>
              <a:rPr lang="pl-PL" dirty="0" smtClean="0"/>
              <a:t>za sprawą pani Sonory </a:t>
            </a:r>
            <a:r>
              <a:rPr lang="pl-PL" dirty="0"/>
              <a:t>Smart Dodd. </a:t>
            </a:r>
            <a:endParaRPr lang="pl-PL" dirty="0" smtClean="0"/>
          </a:p>
          <a:p>
            <a:r>
              <a:rPr lang="pl-PL" dirty="0" smtClean="0"/>
              <a:t>Nie </a:t>
            </a:r>
            <a:r>
              <a:rPr lang="pl-PL" dirty="0"/>
              <a:t>miała </a:t>
            </a:r>
            <a:r>
              <a:rPr lang="pl-PL" dirty="0" smtClean="0"/>
              <a:t>matki, </a:t>
            </a:r>
            <a:r>
              <a:rPr lang="pl-PL" dirty="0"/>
              <a:t>więc </a:t>
            </a:r>
            <a:r>
              <a:rPr lang="pl-PL" dirty="0" smtClean="0"/>
              <a:t>                          jej ojciec </a:t>
            </a:r>
            <a:r>
              <a:rPr lang="pl-PL" dirty="0"/>
              <a:t>opiekował się </a:t>
            </a:r>
            <a:r>
              <a:rPr lang="pl-PL" dirty="0" smtClean="0"/>
              <a:t>samodzielnie nią </a:t>
            </a:r>
            <a:r>
              <a:rPr lang="pl-PL" dirty="0"/>
              <a:t>i </a:t>
            </a:r>
            <a:r>
              <a:rPr lang="pl-PL" dirty="0" smtClean="0"/>
              <a:t>jej pięciorgiem rodzeństwa.</a:t>
            </a:r>
            <a:endParaRPr lang="en-GB" dirty="0"/>
          </a:p>
        </p:txBody>
      </p:sp>
      <p:sp>
        <p:nvSpPr>
          <p:cNvPr id="7" name="Title 20"/>
          <p:cNvSpPr txBox="1">
            <a:spLocks/>
          </p:cNvSpPr>
          <p:nvPr/>
        </p:nvSpPr>
        <p:spPr>
          <a:xfrm>
            <a:off x="433734" y="452391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pl-PL" sz="3600" dirty="0" smtClean="0">
                <a:latin typeface="Twinkl" pitchFamily="2" charset="0"/>
              </a:rPr>
              <a:t>Historia Dnia Ojca</a:t>
            </a:r>
            <a:endParaRPr lang="en-GB" sz="3600" dirty="0">
              <a:latin typeface="Twink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85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09824" flipH="1">
            <a:off x="5372359" y="1591073"/>
            <a:ext cx="1877571" cy="29609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90176">
            <a:off x="5833755" y="2276617"/>
            <a:ext cx="1877571" cy="29609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09824" flipH="1">
            <a:off x="5372360" y="1163165"/>
            <a:ext cx="1877571" cy="29609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90176">
            <a:off x="5833756" y="1848709"/>
            <a:ext cx="1877571" cy="29609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09824" flipH="1">
            <a:off x="5249023" y="2599043"/>
            <a:ext cx="1877571" cy="29609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90176">
            <a:off x="5710419" y="3284587"/>
            <a:ext cx="1877571" cy="2960940"/>
          </a:xfrm>
          <a:prstGeom prst="rect">
            <a:avLst/>
          </a:prstGeom>
        </p:spPr>
      </p:pic>
      <p:sp>
        <p:nvSpPr>
          <p:cNvPr id="11" name="Content Placeholder 21"/>
          <p:cNvSpPr txBox="1">
            <a:spLocks/>
          </p:cNvSpPr>
          <p:nvPr/>
        </p:nvSpPr>
        <p:spPr>
          <a:xfrm>
            <a:off x="755648" y="1634489"/>
            <a:ext cx="3816349" cy="2341164"/>
          </a:xfrm>
          <a:prstGeom prst="roundRect">
            <a:avLst>
              <a:gd name="adj" fmla="val 2585"/>
            </a:avLst>
          </a:prstGeom>
          <a:solidFill>
            <a:schemeClr val="accent3">
              <a:lumMod val="40000"/>
              <a:lumOff val="60000"/>
            </a:schemeClr>
          </a:solidFill>
          <a:ln w="25400">
            <a:noFill/>
          </a:ln>
        </p:spPr>
        <p:txBody>
          <a:bodyPr vert="horz" lIns="108000" tIns="108000" rIns="108000" bIns="10800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baseline="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l-PL" dirty="0" smtClean="0"/>
              <a:t>Sonora </a:t>
            </a:r>
            <a:r>
              <a:rPr lang="pl-PL" dirty="0"/>
              <a:t>Smart Dodd zaproponowała </a:t>
            </a:r>
            <a:r>
              <a:rPr lang="pl-PL" dirty="0" smtClean="0"/>
              <a:t>pastorowi </a:t>
            </a:r>
            <a:r>
              <a:rPr lang="pl-PL" dirty="0"/>
              <a:t> </a:t>
            </a:r>
            <a:r>
              <a:rPr lang="pl-PL" dirty="0" smtClean="0"/>
              <a:t>                              ze swojej parafii zorganizowanie </a:t>
            </a:r>
            <a:r>
              <a:rPr lang="en-GB" dirty="0"/>
              <a:t>„</a:t>
            </a:r>
            <a:r>
              <a:rPr lang="pl-PL" dirty="0" smtClean="0"/>
              <a:t>Ojcowskiej niedzieli</a:t>
            </a:r>
            <a:r>
              <a:rPr lang="en-GB" dirty="0"/>
              <a:t>”</a:t>
            </a:r>
            <a:r>
              <a:rPr lang="pl-PL" dirty="0" smtClean="0"/>
              <a:t>, </a:t>
            </a:r>
            <a:r>
              <a:rPr lang="pl-PL" dirty="0"/>
              <a:t>aby </a:t>
            </a:r>
            <a:r>
              <a:rPr lang="pl-PL" dirty="0" smtClean="0"/>
              <a:t>podziękować wszystkim ojcom. </a:t>
            </a:r>
          </a:p>
          <a:p>
            <a:pPr>
              <a:lnSpc>
                <a:spcPct val="100000"/>
              </a:lnSpc>
            </a:pPr>
            <a:r>
              <a:rPr lang="pl-PL" dirty="0" smtClean="0"/>
              <a:t>Podczas mszy dzieci </a:t>
            </a:r>
            <a:r>
              <a:rPr lang="pl-PL" dirty="0"/>
              <a:t>rozdawały swoim ojcom czerwone róże.</a:t>
            </a:r>
            <a:endParaRPr lang="en-GB" altLang="en-US" dirty="0" smtClean="0"/>
          </a:p>
        </p:txBody>
      </p:sp>
      <p:sp>
        <p:nvSpPr>
          <p:cNvPr id="12" name="Title 20"/>
          <p:cNvSpPr txBox="1">
            <a:spLocks/>
          </p:cNvSpPr>
          <p:nvPr/>
        </p:nvSpPr>
        <p:spPr>
          <a:xfrm>
            <a:off x="461960" y="480471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pl-PL" sz="3600" dirty="0" smtClean="0">
                <a:latin typeface="Twinkl" pitchFamily="2" charset="0"/>
              </a:rPr>
              <a:t>Pierwszy </a:t>
            </a:r>
            <a:r>
              <a:rPr lang="pl-PL" sz="3600" dirty="0">
                <a:latin typeface="Twinkl" pitchFamily="2" charset="0"/>
              </a:rPr>
              <a:t>Dzień Ojca</a:t>
            </a:r>
            <a:endParaRPr lang="en-GB" sz="3600" dirty="0">
              <a:latin typeface="Twink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03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22972" y="1767572"/>
            <a:ext cx="3619556" cy="4157869"/>
            <a:chOff x="699283" y="1412814"/>
            <a:chExt cx="4136762" cy="480129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500815" flipH="1">
              <a:off x="1240967" y="1168891"/>
              <a:ext cx="1877571" cy="2960940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699283" y="1412814"/>
              <a:ext cx="4136762" cy="4801294"/>
              <a:chOff x="699283" y="1412814"/>
              <a:chExt cx="4136762" cy="4801294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207118">
                <a:off x="2215243" y="882890"/>
                <a:ext cx="1829430" cy="2889278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7392882" flipH="1">
                <a:off x="1932474" y="1684152"/>
                <a:ext cx="1829430" cy="2889278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099185">
                <a:off x="2354526" y="1985043"/>
                <a:ext cx="1877571" cy="2960940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7500815" flipH="1">
                <a:off x="1240967" y="2417209"/>
                <a:ext cx="1877571" cy="2960940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7392882" flipH="1">
                <a:off x="1776503" y="3011835"/>
                <a:ext cx="1934843" cy="3055760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099185">
                <a:off x="2416789" y="3166235"/>
                <a:ext cx="1877571" cy="2960940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207118">
                <a:off x="2215243" y="3854754"/>
                <a:ext cx="1829430" cy="2889278"/>
              </a:xfrm>
              <a:prstGeom prst="rect">
                <a:avLst/>
              </a:prstGeom>
            </p:spPr>
          </p:pic>
        </p:grpSp>
      </p:grpSp>
      <p:sp>
        <p:nvSpPr>
          <p:cNvPr id="14" name="Content Placeholder 21"/>
          <p:cNvSpPr txBox="1">
            <a:spLocks/>
          </p:cNvSpPr>
          <p:nvPr/>
        </p:nvSpPr>
        <p:spPr>
          <a:xfrm>
            <a:off x="4401476" y="1616599"/>
            <a:ext cx="3816351" cy="3162601"/>
          </a:xfrm>
          <a:prstGeom prst="roundRect">
            <a:avLst>
              <a:gd name="adj" fmla="val 2585"/>
            </a:avLst>
          </a:prstGeom>
          <a:solidFill>
            <a:schemeClr val="accent3">
              <a:lumMod val="40000"/>
              <a:lumOff val="60000"/>
            </a:schemeClr>
          </a:solidFill>
          <a:ln w="25400">
            <a:noFill/>
          </a:ln>
        </p:spPr>
        <p:txBody>
          <a:bodyPr vert="horz" lIns="108000" tIns="108000" rIns="108000" bIns="10800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baseline="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l-PL" dirty="0" smtClean="0"/>
              <a:t>Wszystkich </a:t>
            </a:r>
            <a:r>
              <a:rPr lang="pl-PL" dirty="0"/>
              <a:t>w kościele zachęcano do noszenia </a:t>
            </a:r>
            <a:r>
              <a:rPr lang="pl-PL" dirty="0" smtClean="0"/>
              <a:t>czerwonych </a:t>
            </a:r>
            <a:r>
              <a:rPr lang="pl-PL" dirty="0"/>
              <a:t>lub </a:t>
            </a:r>
            <a:r>
              <a:rPr lang="pl-PL" dirty="0" smtClean="0"/>
              <a:t>białych róż, aby uczcić pamięć ojców, których tam </a:t>
            </a:r>
            <a:r>
              <a:rPr lang="pl-PL" dirty="0"/>
              <a:t>nie było. </a:t>
            </a:r>
            <a:endParaRPr lang="pl-PL" dirty="0" smtClean="0"/>
          </a:p>
          <a:p>
            <a:pPr>
              <a:lnSpc>
                <a:spcPct val="100000"/>
              </a:lnSpc>
            </a:pPr>
            <a:r>
              <a:rPr lang="pl-PL" dirty="0" smtClean="0"/>
              <a:t>Po mszy, </a:t>
            </a:r>
            <a:r>
              <a:rPr lang="pl-PL" dirty="0"/>
              <a:t>Sonora Smart Dodd </a:t>
            </a:r>
            <a:r>
              <a:rPr lang="pl-PL" dirty="0" smtClean="0"/>
              <a:t>poszła </a:t>
            </a:r>
            <a:r>
              <a:rPr lang="pl-PL" dirty="0"/>
              <a:t>do swojego </a:t>
            </a:r>
            <a:r>
              <a:rPr lang="pl-PL" dirty="0" smtClean="0"/>
              <a:t>miasteczka                        i zabrała ze sobą czerwone </a:t>
            </a:r>
            <a:r>
              <a:rPr lang="pl-PL" dirty="0"/>
              <a:t>róże </a:t>
            </a:r>
            <a:r>
              <a:rPr lang="pl-PL" dirty="0" smtClean="0"/>
              <a:t>dla wszystkim mężczyzn, </a:t>
            </a:r>
            <a:r>
              <a:rPr lang="pl-PL" dirty="0"/>
              <a:t>którzy nie byli </a:t>
            </a:r>
            <a:r>
              <a:rPr lang="pl-PL" dirty="0" smtClean="0"/>
              <a:t>w </a:t>
            </a:r>
            <a:r>
              <a:rPr lang="pl-PL" dirty="0"/>
              <a:t>stanie dotrzeć do kościoła.</a:t>
            </a:r>
            <a:endParaRPr lang="en-GB" altLang="en-US" dirty="0"/>
          </a:p>
        </p:txBody>
      </p:sp>
      <p:sp>
        <p:nvSpPr>
          <p:cNvPr id="16" name="Title 20"/>
          <p:cNvSpPr txBox="1">
            <a:spLocks/>
          </p:cNvSpPr>
          <p:nvPr/>
        </p:nvSpPr>
        <p:spPr>
          <a:xfrm>
            <a:off x="457197" y="473171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pl-PL" sz="3600" dirty="0" smtClean="0">
                <a:latin typeface="Twinkl" pitchFamily="2" charset="0"/>
              </a:rPr>
              <a:t>Pierwszy Dzień Ojca</a:t>
            </a:r>
            <a:endParaRPr lang="en-GB" sz="3600" dirty="0">
              <a:latin typeface="Twink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28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587" y="3528692"/>
            <a:ext cx="2366847" cy="236684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91780" y="2146311"/>
            <a:ext cx="983067" cy="29889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550" y="2144510"/>
            <a:ext cx="934744" cy="2988365"/>
          </a:xfrm>
          <a:prstGeom prst="rect">
            <a:avLst/>
          </a:prstGeom>
        </p:spPr>
      </p:pic>
      <p:sp>
        <p:nvSpPr>
          <p:cNvPr id="7" name="Content Placeholder 21"/>
          <p:cNvSpPr txBox="1">
            <a:spLocks/>
          </p:cNvSpPr>
          <p:nvPr/>
        </p:nvSpPr>
        <p:spPr>
          <a:xfrm>
            <a:off x="853886" y="1459949"/>
            <a:ext cx="4552725" cy="1694068"/>
          </a:xfrm>
          <a:prstGeom prst="roundRect">
            <a:avLst>
              <a:gd name="adj" fmla="val 2585"/>
            </a:avLst>
          </a:prstGeom>
          <a:solidFill>
            <a:schemeClr val="accent4">
              <a:lumMod val="40000"/>
              <a:lumOff val="60000"/>
            </a:schemeClr>
          </a:solidFill>
          <a:ln w="25400">
            <a:noFill/>
          </a:ln>
        </p:spPr>
        <p:txBody>
          <a:bodyPr vert="horz" lIns="108000" tIns="108000" rIns="108000" bIns="10800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baseline="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l-PL" dirty="0" smtClean="0"/>
              <a:t>Dziś Dzień </a:t>
            </a:r>
            <a:r>
              <a:rPr lang="pl-PL" dirty="0"/>
              <a:t>Ojca </a:t>
            </a:r>
            <a:r>
              <a:rPr lang="pl-PL" dirty="0" smtClean="0"/>
              <a:t>obchodzony jest na </a:t>
            </a:r>
            <a:r>
              <a:rPr lang="pl-PL" dirty="0"/>
              <a:t>całym </a:t>
            </a:r>
            <a:r>
              <a:rPr lang="pl-PL" dirty="0" smtClean="0"/>
              <a:t>świecie.</a:t>
            </a:r>
          </a:p>
          <a:p>
            <a:pPr>
              <a:lnSpc>
                <a:spcPct val="100000"/>
              </a:lnSpc>
            </a:pPr>
            <a:r>
              <a:rPr lang="pl-PL" dirty="0" smtClean="0"/>
              <a:t>Jeśli </a:t>
            </a:r>
            <a:r>
              <a:rPr lang="pl-PL" dirty="0"/>
              <a:t>nie </a:t>
            </a:r>
            <a:r>
              <a:rPr lang="pl-PL" dirty="0" smtClean="0"/>
              <a:t>masz taty, </a:t>
            </a:r>
            <a:r>
              <a:rPr lang="pl-PL" dirty="0"/>
              <a:t>możesz mieć dziadka, wuja lub specjalnego przyjaciela, </a:t>
            </a:r>
            <a:r>
              <a:rPr lang="pl-PL" dirty="0" smtClean="0"/>
              <a:t>któremu chcesz </a:t>
            </a:r>
            <a:r>
              <a:rPr lang="pl-PL" dirty="0"/>
              <a:t>podziękować.</a:t>
            </a:r>
            <a:endParaRPr lang="en-US" altLang="en-US" dirty="0"/>
          </a:p>
        </p:txBody>
      </p:sp>
      <p:sp>
        <p:nvSpPr>
          <p:cNvPr id="9" name="Title 20"/>
          <p:cNvSpPr txBox="1">
            <a:spLocks/>
          </p:cNvSpPr>
          <p:nvPr/>
        </p:nvSpPr>
        <p:spPr>
          <a:xfrm>
            <a:off x="448710" y="465643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pl-PL" sz="3600" dirty="0" smtClean="0">
                <a:latin typeface="Twinkl" pitchFamily="2" charset="0"/>
              </a:rPr>
              <a:t>Dzień Ojca dziś</a:t>
            </a:r>
            <a:endParaRPr lang="en-GB" sz="3600" dirty="0">
              <a:latin typeface="Twink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02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217" y="3417994"/>
            <a:ext cx="1851919" cy="186087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186157" y="1507382"/>
            <a:ext cx="2757025" cy="1300449"/>
            <a:chOff x="4969643" y="1567203"/>
            <a:chExt cx="2506386" cy="130044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4969643" y="1567203"/>
              <a:ext cx="2506386" cy="66288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4969643" y="2204766"/>
              <a:ext cx="2506386" cy="662886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516" y="3762288"/>
            <a:ext cx="2450051" cy="2255661"/>
          </a:xfrm>
          <a:prstGeom prst="rect">
            <a:avLst/>
          </a:prstGeom>
        </p:spPr>
      </p:pic>
      <p:sp>
        <p:nvSpPr>
          <p:cNvPr id="9" name="Content Placeholder 21"/>
          <p:cNvSpPr txBox="1">
            <a:spLocks/>
          </p:cNvSpPr>
          <p:nvPr/>
        </p:nvSpPr>
        <p:spPr>
          <a:xfrm>
            <a:off x="817059" y="1462196"/>
            <a:ext cx="3754941" cy="2526708"/>
          </a:xfrm>
          <a:prstGeom prst="roundRect">
            <a:avLst>
              <a:gd name="adj" fmla="val 2585"/>
            </a:avLst>
          </a:prstGeom>
          <a:solidFill>
            <a:schemeClr val="accent3">
              <a:lumMod val="20000"/>
              <a:lumOff val="80000"/>
            </a:schemeClr>
          </a:solidFill>
          <a:ln w="25400">
            <a:noFill/>
          </a:ln>
        </p:spPr>
        <p:txBody>
          <a:bodyPr vert="horz" lIns="108000" tIns="108000" rIns="108000" bIns="10800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baseline="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l-PL" dirty="0" smtClean="0"/>
              <a:t>Wiele osób </a:t>
            </a:r>
            <a:r>
              <a:rPr lang="pl-PL" dirty="0"/>
              <a:t>decyduje się zrobić </a:t>
            </a:r>
            <a:r>
              <a:rPr lang="pl-PL" dirty="0" smtClean="0"/>
              <a:t>samodzielnie laurkę lub </a:t>
            </a:r>
            <a:r>
              <a:rPr lang="pl-PL" dirty="0"/>
              <a:t>dać swojemu tacie </a:t>
            </a:r>
            <a:r>
              <a:rPr lang="pl-PL" dirty="0" smtClean="0"/>
              <a:t>kartę z życzeniami. </a:t>
            </a:r>
          </a:p>
          <a:p>
            <a:pPr>
              <a:lnSpc>
                <a:spcPct val="100000"/>
              </a:lnSpc>
            </a:pPr>
            <a:r>
              <a:rPr lang="pl-PL" dirty="0" smtClean="0"/>
              <a:t>Inni wybierają prezenty, takie jak: </a:t>
            </a:r>
            <a:r>
              <a:rPr lang="pl-PL" dirty="0"/>
              <a:t>krawat, kubek czy czekolada. </a:t>
            </a:r>
            <a:endParaRPr lang="pl-PL" dirty="0" smtClean="0"/>
          </a:p>
          <a:p>
            <a:pPr>
              <a:lnSpc>
                <a:spcPct val="100000"/>
              </a:lnSpc>
            </a:pPr>
            <a:r>
              <a:rPr lang="pl-PL" dirty="0" smtClean="0"/>
              <a:t>Każdy ojciec jest inny i podobają mu się </a:t>
            </a:r>
            <a:r>
              <a:rPr lang="pl-PL" dirty="0"/>
              <a:t>różne prezenty!</a:t>
            </a:r>
            <a:endParaRPr lang="en-US" altLang="en-US" dirty="0" smtClean="0"/>
          </a:p>
        </p:txBody>
      </p:sp>
      <p:sp>
        <p:nvSpPr>
          <p:cNvPr id="11" name="Title 20"/>
          <p:cNvSpPr txBox="1">
            <a:spLocks/>
          </p:cNvSpPr>
          <p:nvPr/>
        </p:nvSpPr>
        <p:spPr>
          <a:xfrm>
            <a:off x="448710" y="467889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pl-PL" sz="3600" dirty="0" smtClean="0">
                <a:latin typeface="Twinkl" pitchFamily="2" charset="0"/>
              </a:rPr>
              <a:t>Prezenty </a:t>
            </a:r>
            <a:r>
              <a:rPr lang="pl-PL" sz="3600" dirty="0">
                <a:latin typeface="Twinkl" pitchFamily="2" charset="0"/>
              </a:rPr>
              <a:t>z okazji Dnia Ojca</a:t>
            </a:r>
            <a:endParaRPr lang="en-GB" sz="3600" dirty="0">
              <a:latin typeface="Twink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22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15"/>
          <a:stretch/>
        </p:blipFill>
        <p:spPr>
          <a:xfrm>
            <a:off x="5714906" y="1899772"/>
            <a:ext cx="2673444" cy="3405930"/>
          </a:xfrm>
          <a:prstGeom prst="rect">
            <a:avLst/>
          </a:prstGeom>
        </p:spPr>
      </p:pic>
      <p:sp>
        <p:nvSpPr>
          <p:cNvPr id="5" name="Content Placeholder 21"/>
          <p:cNvSpPr txBox="1">
            <a:spLocks/>
          </p:cNvSpPr>
          <p:nvPr/>
        </p:nvSpPr>
        <p:spPr>
          <a:xfrm>
            <a:off x="742397" y="1541707"/>
            <a:ext cx="4616931" cy="3189318"/>
          </a:xfrm>
          <a:prstGeom prst="roundRect">
            <a:avLst>
              <a:gd name="adj" fmla="val 2585"/>
            </a:avLst>
          </a:prstGeom>
          <a:solidFill>
            <a:schemeClr val="accent5">
              <a:lumMod val="40000"/>
              <a:lumOff val="60000"/>
            </a:schemeClr>
          </a:solidFill>
          <a:ln w="25400">
            <a:noFill/>
          </a:ln>
        </p:spPr>
        <p:txBody>
          <a:bodyPr vert="horz" lIns="108000" tIns="108000" rIns="108000" bIns="10800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baseline="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pl-PL" dirty="0" smtClean="0"/>
              <a:t>Wielu ojców oczekuje tylko przytulenia </a:t>
            </a:r>
            <a:r>
              <a:rPr lang="pl-PL" dirty="0"/>
              <a:t> </a:t>
            </a:r>
            <a:r>
              <a:rPr lang="pl-PL" dirty="0" smtClean="0"/>
              <a:t>                             i powiedzenia, </a:t>
            </a:r>
            <a:r>
              <a:rPr lang="pl-PL" dirty="0"/>
              <a:t>jak bardzo się </a:t>
            </a:r>
            <a:r>
              <a:rPr lang="pl-PL" dirty="0" smtClean="0"/>
              <a:t>ich kocha. 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pl-PL" dirty="0" smtClean="0"/>
              <a:t>Możesz </a:t>
            </a:r>
            <a:r>
              <a:rPr lang="pl-PL" dirty="0"/>
              <a:t>zrobić kartę i </a:t>
            </a:r>
            <a:r>
              <a:rPr lang="pl-PL" dirty="0" smtClean="0"/>
              <a:t>stworzyć </a:t>
            </a:r>
            <a:r>
              <a:rPr lang="pl-PL" dirty="0"/>
              <a:t>listę  </a:t>
            </a:r>
            <a:r>
              <a:rPr lang="pl-PL" dirty="0" smtClean="0"/>
              <a:t>         rzeczy</a:t>
            </a:r>
            <a:r>
              <a:rPr lang="pl-PL" dirty="0"/>
              <a:t>, </a:t>
            </a:r>
            <a:r>
              <a:rPr lang="pl-PL" dirty="0" smtClean="0"/>
              <a:t>które </a:t>
            </a:r>
            <a:r>
              <a:rPr lang="pl-PL" dirty="0"/>
              <a:t>kochasz </a:t>
            </a:r>
            <a:r>
              <a:rPr lang="pl-PL" dirty="0" smtClean="0"/>
              <a:t>w swoim </a:t>
            </a:r>
            <a:r>
              <a:rPr lang="pl-PL" dirty="0"/>
              <a:t>tacie. </a:t>
            </a:r>
            <a:endParaRPr lang="pl-PL" dirty="0" smtClean="0"/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pl-PL" dirty="0" smtClean="0"/>
              <a:t>Dlaczego </a:t>
            </a:r>
            <a:r>
              <a:rPr lang="pl-PL" dirty="0"/>
              <a:t>nie </a:t>
            </a:r>
            <a:r>
              <a:rPr lang="pl-PL" dirty="0" smtClean="0"/>
              <a:t>poprosić osoby dorosłej, </a:t>
            </a:r>
            <a:r>
              <a:rPr lang="pl-PL" dirty="0"/>
              <a:t> </a:t>
            </a:r>
            <a:r>
              <a:rPr lang="pl-PL" dirty="0" smtClean="0"/>
              <a:t>                    aby w Dzień Ojca pomógła </a:t>
            </a:r>
            <a:r>
              <a:rPr lang="pl-PL" dirty="0"/>
              <a:t>Ci </a:t>
            </a:r>
            <a:r>
              <a:rPr lang="pl-PL" dirty="0" smtClean="0"/>
              <a:t>przygotować dla taty herbatę </a:t>
            </a:r>
            <a:r>
              <a:rPr lang="pl-PL" dirty="0"/>
              <a:t> </a:t>
            </a:r>
            <a:r>
              <a:rPr lang="pl-PL" dirty="0" smtClean="0"/>
              <a:t>                                      i ulubione śniadanie do łóżka?</a:t>
            </a:r>
            <a:endParaRPr lang="en-US" altLang="en-US" dirty="0"/>
          </a:p>
        </p:txBody>
      </p:sp>
      <p:sp>
        <p:nvSpPr>
          <p:cNvPr id="7" name="Title 20"/>
          <p:cNvSpPr txBox="1">
            <a:spLocks/>
          </p:cNvSpPr>
          <p:nvPr/>
        </p:nvSpPr>
        <p:spPr>
          <a:xfrm>
            <a:off x="448710" y="481141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pl-PL" sz="3600" dirty="0" smtClean="0">
                <a:latin typeface="Twinkl" pitchFamily="2" charset="0"/>
              </a:rPr>
              <a:t>Prezenty z okazji Dnia Ojca</a:t>
            </a:r>
            <a:endParaRPr lang="en-GB" sz="3600" dirty="0">
              <a:latin typeface="Twink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32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1567</TotalTime>
  <Words>366</Words>
  <Application>Microsoft Office PowerPoint</Application>
  <PresentationFormat>Pokaz na ekranie (4:3)</PresentationFormat>
  <Paragraphs>31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7" baseType="lpstr">
      <vt:lpstr>Arial</vt:lpstr>
      <vt:lpstr>Twinkl</vt:lpstr>
      <vt:lpstr>Twinkl SemiBold</vt:lpstr>
      <vt:lpstr>Calibri</vt:lpstr>
      <vt:lpstr>Sassoon Infant Rg</vt:lpstr>
      <vt:lpstr>Office Theme</vt:lpstr>
      <vt:lpstr>Prezentacja programu PowerPoint</vt:lpstr>
      <vt:lpstr>Czym jest Dzień Ojca?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zre_user</cp:lastModifiedBy>
  <cp:revision>142</cp:revision>
  <dcterms:created xsi:type="dcterms:W3CDTF">2014-10-01T16:09:27Z</dcterms:created>
  <dcterms:modified xsi:type="dcterms:W3CDTF">2020-06-17T18:29:25Z</dcterms:modified>
</cp:coreProperties>
</file>