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1" r:id="rId5"/>
    <p:sldId id="302" r:id="rId6"/>
    <p:sldId id="307" r:id="rId7"/>
    <p:sldId id="295" r:id="rId8"/>
    <p:sldId id="296" r:id="rId9"/>
    <p:sldId id="298" r:id="rId10"/>
    <p:sldId id="297" r:id="rId11"/>
    <p:sldId id="308" r:id="rId12"/>
    <p:sldId id="257" r:id="rId13"/>
    <p:sldId id="258" r:id="rId14"/>
    <p:sldId id="259" r:id="rId15"/>
    <p:sldId id="260" r:id="rId16"/>
    <p:sldId id="261" r:id="rId17"/>
    <p:sldId id="309" r:id="rId18"/>
    <p:sldId id="310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84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81" r:id="rId40"/>
    <p:sldId id="282" r:id="rId41"/>
    <p:sldId id="283" r:id="rId42"/>
    <p:sldId id="285" r:id="rId43"/>
    <p:sldId id="286" r:id="rId44"/>
    <p:sldId id="287" r:id="rId45"/>
    <p:sldId id="288" r:id="rId46"/>
    <p:sldId id="289" r:id="rId47"/>
    <p:sldId id="290" r:id="rId48"/>
    <p:sldId id="291" r:id="rId49"/>
    <p:sldId id="292" r:id="rId50"/>
    <p:sldId id="293" r:id="rId51"/>
    <p:sldId id="303" r:id="rId52"/>
    <p:sldId id="304" r:id="rId53"/>
    <p:sldId id="305" r:id="rId54"/>
    <p:sldId id="306" r:id="rId55"/>
  </p:sldIdLst>
  <p:sldSz cx="12192000" cy="6858000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7686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9391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7634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428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281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3927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3875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7820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607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107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943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06C93-D6CC-40DA-9559-12CA60F925B1}" type="datetimeFigureOut">
              <a:rPr lang="pl-PL" smtClean="0"/>
              <a:t>07.10.2019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FD16-74E2-416E-A7CE-E1323DA440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19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16183" y="1011382"/>
            <a:ext cx="9809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0" b="1" dirty="0"/>
              <a:t>Jak uczy się mózg </a:t>
            </a:r>
            <a:r>
              <a:rPr lang="pl-PL" sz="12000" b="1" dirty="0" smtClean="0"/>
              <a:t>?</a:t>
            </a:r>
            <a:endParaRPr lang="pl-PL" sz="12000" b="1" dirty="0"/>
          </a:p>
        </p:txBody>
      </p:sp>
    </p:spTree>
    <p:extLst>
      <p:ext uri="{BB962C8B-B14F-4D97-AF65-F5344CB8AC3E}">
        <p14:creationId xmlns:p14="http://schemas.microsoft.com/office/powerpoint/2010/main" val="3161574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Czy ustawienie ławek ma wpływ na efektywność uczenia się?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 </a:t>
            </a:r>
            <a:r>
              <a:rPr lang="pl-PL" dirty="0" smtClean="0"/>
              <a:t> Ma </a:t>
            </a:r>
            <a:r>
              <a:rPr lang="pl-PL" dirty="0"/>
              <a:t>ogromny wpływ na panujące między dziećmi relacje, a więc również na efektywność procesu uczenia </a:t>
            </a:r>
            <a:r>
              <a:rPr lang="pl-PL" dirty="0" smtClean="0"/>
              <a:t>się</a:t>
            </a:r>
          </a:p>
          <a:p>
            <a:endParaRPr lang="pl-PL" dirty="0"/>
          </a:p>
          <a:p>
            <a:r>
              <a:rPr lang="pl-PL" dirty="0"/>
              <a:t>Jeśli ławki ustawione są w sposób tradycyjny, to utrudniamy dzieciom kontakt. Widzą swoje plecy, nie mogą z sobą rozmawiać, nie widzą, co robią inne osoby i nie mogą sobie pomagać.</a:t>
            </a:r>
          </a:p>
        </p:txBody>
      </p:sp>
    </p:spTree>
    <p:extLst>
      <p:ext uri="{BB962C8B-B14F-4D97-AF65-F5344CB8AC3E}">
        <p14:creationId xmlns:p14="http://schemas.microsoft.com/office/powerpoint/2010/main" val="3674945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16183" y="1011382"/>
            <a:ext cx="98090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2000" b="1" dirty="0"/>
              <a:t>Jak uczy się mózg </a:t>
            </a:r>
            <a:r>
              <a:rPr lang="pl-PL" sz="12000" b="1" dirty="0" smtClean="0"/>
              <a:t>?</a:t>
            </a:r>
            <a:endParaRPr lang="pl-PL" sz="12000" b="1" dirty="0"/>
          </a:p>
        </p:txBody>
      </p:sp>
    </p:spTree>
    <p:extLst>
      <p:ext uri="{BB962C8B-B14F-4D97-AF65-F5344CB8AC3E}">
        <p14:creationId xmlns:p14="http://schemas.microsoft.com/office/powerpoint/2010/main" val="2250054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48145" y="498764"/>
            <a:ext cx="1088967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/>
              <a:t>Mózg składa się z płatów, z których każdy ma swoje funkcje i zadania do spełnienia, najważniejszy jest </a:t>
            </a:r>
            <a:r>
              <a:rPr lang="pl-PL" sz="4400" b="1" dirty="0" smtClean="0">
                <a:solidFill>
                  <a:srgbClr val="FF0000"/>
                </a:solidFill>
              </a:rPr>
              <a:t>PŁAT CZOŁOWY </a:t>
            </a:r>
            <a:r>
              <a:rPr lang="pl-PL" sz="4400" dirty="0" smtClean="0"/>
              <a:t>, który jest odpowiedzialny za :</a:t>
            </a:r>
          </a:p>
          <a:p>
            <a:r>
              <a:rPr lang="pl-PL" sz="4400" dirty="0" smtClean="0"/>
              <a:t>myślenie, </a:t>
            </a:r>
          </a:p>
          <a:p>
            <a:r>
              <a:rPr lang="pl-PL" sz="4400" dirty="0" smtClean="0"/>
              <a:t>pamięć,</a:t>
            </a:r>
          </a:p>
          <a:p>
            <a:r>
              <a:rPr lang="pl-PL" sz="4400" dirty="0" smtClean="0"/>
              <a:t>planowanie,</a:t>
            </a:r>
          </a:p>
          <a:p>
            <a:r>
              <a:rPr lang="pl-PL" sz="4400" dirty="0" smtClean="0"/>
              <a:t> ocenę emocji i kontrolę nad nimi.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171899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796" y="402781"/>
            <a:ext cx="7480834" cy="604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24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42109" y="678873"/>
            <a:ext cx="104601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/>
              <a:t>Każda nasza czynność uruchamia określone struktury w mózgu.</a:t>
            </a:r>
          </a:p>
          <a:p>
            <a:r>
              <a:rPr lang="pl-PL" sz="3600" b="1" dirty="0" smtClean="0"/>
              <a:t> Ważne!  </a:t>
            </a:r>
            <a:r>
              <a:rPr lang="pl-PL" sz="3600" dirty="0" smtClean="0"/>
              <a:t>ucząc się – uruchamiamy określone struktury, nie poprzez </a:t>
            </a:r>
            <a:r>
              <a:rPr lang="pl-PL" sz="3600" u="sng" dirty="0" smtClean="0"/>
              <a:t>instrukcje</a:t>
            </a:r>
            <a:r>
              <a:rPr lang="pl-PL" sz="3600" dirty="0" smtClean="0"/>
              <a:t>, jak to zrobić, lecz poprzez działanie, </a:t>
            </a:r>
            <a:r>
              <a:rPr lang="pl-PL" sz="3600" b="1" dirty="0" smtClean="0">
                <a:solidFill>
                  <a:srgbClr val="FF0000"/>
                </a:solidFill>
              </a:rPr>
              <a:t>wykonanie danej </a:t>
            </a:r>
            <a:r>
              <a:rPr lang="pl-PL" sz="3600" dirty="0" smtClean="0"/>
              <a:t>rzeczy </a:t>
            </a:r>
          </a:p>
          <a:p>
            <a:r>
              <a:rPr lang="pl-PL" sz="3600" dirty="0" smtClean="0"/>
              <a:t>ponieważ proces uczenia się polega na tworzeniu jak największej ilości </a:t>
            </a:r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</a:rPr>
              <a:t>połączeń między neuronami mózgu, czyli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synaps</a:t>
            </a:r>
            <a:r>
              <a:rPr lang="pl-PL" sz="3600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33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synap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83" y="1233053"/>
            <a:ext cx="7768443" cy="43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345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Mózg uczy się poprzez: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pl-PL" b="1" dirty="0" smtClean="0">
                <a:solidFill>
                  <a:srgbClr val="00B0F0"/>
                </a:solidFill>
              </a:rPr>
              <a:t>RUCH</a:t>
            </a:r>
          </a:p>
          <a:p>
            <a:pPr marL="0" indent="0">
              <a:buNone/>
            </a:pPr>
            <a:r>
              <a:rPr lang="pl-PL" dirty="0" smtClean="0"/>
              <a:t>( raczkowanie, ruchy naprzemienne, skakanie, jazda na rowerze)</a:t>
            </a:r>
          </a:p>
          <a:p>
            <a:r>
              <a:rPr lang="pl-PL" sz="2000" i="1" dirty="0" smtClean="0"/>
              <a:t>Skoro potrzebujemy ruchu to zapraszam do zabawy</a:t>
            </a:r>
          </a:p>
          <a:p>
            <a:pPr marL="0" indent="0">
              <a:buNone/>
            </a:pPr>
            <a:r>
              <a:rPr lang="pl-PL" sz="2000" i="1" dirty="0" smtClean="0"/>
              <a:t>Stajemy w kręgu będziemy skakać i powtarzać komendy do przodu , do tyłu, w prawo, w lewo</a:t>
            </a:r>
          </a:p>
          <a:p>
            <a:pPr marL="0" indent="0">
              <a:buNone/>
            </a:pPr>
            <a:r>
              <a:rPr lang="pl-PL" sz="2000" i="1" dirty="0" smtClean="0"/>
              <a:t>Robimy i mówimy:</a:t>
            </a:r>
          </a:p>
          <a:p>
            <a:pPr marL="0" indent="0">
              <a:buNone/>
            </a:pPr>
            <a:r>
              <a:rPr lang="pl-PL" sz="2000" i="1" dirty="0" smtClean="0"/>
              <a:t>Skaczemy do przodu, skaczemy do tyłu , skaczemy w </a:t>
            </a:r>
            <a:r>
              <a:rPr lang="pl-PL" sz="2000" i="1" dirty="0" err="1" smtClean="0"/>
              <a:t>lewo,skaczemy</a:t>
            </a:r>
            <a:r>
              <a:rPr lang="pl-PL" sz="2000" i="1" dirty="0" smtClean="0"/>
              <a:t>  w prawo itd.</a:t>
            </a:r>
          </a:p>
          <a:p>
            <a:pPr marL="0" indent="0">
              <a:buNone/>
            </a:pPr>
            <a:r>
              <a:rPr lang="pl-PL" sz="2000" i="1" dirty="0" smtClean="0"/>
              <a:t>Robimy to co mówi prowadzący, </a:t>
            </a:r>
            <a:r>
              <a:rPr lang="pl-PL" sz="2000" b="1" i="1" dirty="0" smtClean="0"/>
              <a:t>ale mówimy na odwrót</a:t>
            </a:r>
          </a:p>
          <a:p>
            <a:pPr marL="0" indent="0">
              <a:buNone/>
            </a:pPr>
            <a:r>
              <a:rPr lang="pl-PL" sz="2000" b="1" i="1" dirty="0" smtClean="0"/>
              <a:t>Teraz robimy na odwrót , ale mówimy to samo, co prowadzący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555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4739"/>
          </a:xfrm>
        </p:spPr>
        <p:txBody>
          <a:bodyPr/>
          <a:lstStyle/>
          <a:p>
            <a:r>
              <a:rPr lang="pl-PL" dirty="0" smtClean="0"/>
              <a:t>Mózgowe reprezentacje zmysłów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198" y="1139166"/>
            <a:ext cx="6586778" cy="567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0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Ćwiczenie : dopasuj symbole do sfer w mózgu , które odpowiadają za ruch, węch ,słuch wzrok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0891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92D050"/>
                </a:solidFill>
              </a:rPr>
              <a:t>2.  Zmysły</a:t>
            </a:r>
            <a:endParaRPr lang="pl-PL" b="1" dirty="0">
              <a:solidFill>
                <a:srgbClr val="92D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Lepiej zapamiętamy , gdy dotkniemy, powąchamy, posmakujemy, obejrzymy , posłuchamy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6749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Przekonajmy się</a:t>
            </a:r>
          </a:p>
          <a:p>
            <a:r>
              <a:rPr lang="pl-PL" dirty="0" smtClean="0"/>
              <a:t>2 krótkie zabawy przeprowadzimy w klasie 5 oraz w klasie 3. Obserwatorzy będą mieli za zadanie dokładnie zaobserwować przebieg zabawy w jednej  i w drugiej klasie. Potem podzielą się z nami wnioskami.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2869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3. Doświadczanie - aktywność </a:t>
            </a:r>
            <a:b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(działanie własne,  ciekawość)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1. </a:t>
            </a:r>
            <a:r>
              <a:rPr lang="pl-PL" b="1" dirty="0" smtClean="0"/>
              <a:t>Mózg uczy </a:t>
            </a:r>
            <a:r>
              <a:rPr lang="pl-PL" b="1" dirty="0"/>
              <a:t>się tego, co </a:t>
            </a:r>
            <a:r>
              <a:rPr lang="pl-PL" b="1" dirty="0" smtClean="0"/>
              <a:t>go interesuje</a:t>
            </a:r>
          </a:p>
          <a:p>
            <a:r>
              <a:rPr lang="pl-PL" dirty="0" smtClean="0"/>
              <a:t>nasz mózg nie reaguje na to, co jest obiektywnie ważne czy słuszne, lecz tylko na to, co sami uznajemy za istotne i znaczące na podstawie naszej własnej oceny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8375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</a:rPr>
              <a:t>4. </a:t>
            </a:r>
            <a:r>
              <a:rPr lang="pl-PL" b="1" dirty="0">
                <a:solidFill>
                  <a:srgbClr val="FF0000"/>
                </a:solidFill>
              </a:rPr>
              <a:t>S</a:t>
            </a:r>
            <a:r>
              <a:rPr lang="pl-PL" b="1" dirty="0" smtClean="0">
                <a:solidFill>
                  <a:srgbClr val="FF0000"/>
                </a:solidFill>
              </a:rPr>
              <a:t>tawianie pytań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Dziecko musi mieć możliwość  stawiania pytań , najlepiej pytań   otwartych</a:t>
            </a:r>
          </a:p>
          <a:p>
            <a:pPr marL="0" indent="0">
              <a:buNone/>
            </a:pPr>
            <a:endParaRPr lang="pl-PL" i="1" dirty="0" smtClean="0"/>
          </a:p>
          <a:p>
            <a:pPr marL="0" indent="0">
              <a:buNone/>
            </a:pPr>
            <a:endParaRPr lang="pl-PL" i="1" dirty="0"/>
          </a:p>
          <a:p>
            <a:pPr marL="0" indent="0">
              <a:buNone/>
            </a:pPr>
            <a:r>
              <a:rPr lang="pl-PL" i="1" dirty="0" smtClean="0"/>
              <a:t>O co możesz zapytać widząc ten obrazek?</a:t>
            </a:r>
          </a:p>
          <a:p>
            <a:pPr marL="0" indent="0">
              <a:buNone/>
            </a:pPr>
            <a:endParaRPr lang="pl-PL" i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4176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8301" y="858982"/>
            <a:ext cx="9059372" cy="566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23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C000"/>
                </a:solidFill>
              </a:rPr>
              <a:t>5. Poprzez zabawę</a:t>
            </a:r>
            <a:endParaRPr lang="pl-PL" b="1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Zabawa w smoki , rycerze i księżniczki</a:t>
            </a:r>
          </a:p>
        </p:txBody>
      </p:sp>
    </p:spTree>
    <p:extLst>
      <p:ext uri="{BB962C8B-B14F-4D97-AF65-F5344CB8AC3E}">
        <p14:creationId xmlns:p14="http://schemas.microsoft.com/office/powerpoint/2010/main" val="2632176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7030A0"/>
                </a:solidFill>
              </a:rPr>
              <a:t>6. Naśladowanie</a:t>
            </a:r>
            <a:endParaRPr lang="pl-PL" b="1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Istnieją neurony  lustrzane, które uaktywniają się, gdy sami coś robimy lub obserwujemy i naśladujemy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3598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33CC"/>
                </a:solidFill>
              </a:rPr>
              <a:t>7. Zapamiętywanie</a:t>
            </a:r>
            <a:endParaRPr lang="pl-PL" b="1" dirty="0">
              <a:solidFill>
                <a:srgbClr val="FF33CC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„Dlaczego nasi uczniowie nie zapamiętują wiadomości, które im przekazujemy?”</a:t>
            </a:r>
          </a:p>
          <a:p>
            <a:r>
              <a:rPr lang="pl-PL" dirty="0" smtClean="0"/>
              <a:t>Jednym z najważniejszych warunków utworzenia w mózgu silnych i trwałych połączeń neuronalnych są </a:t>
            </a:r>
            <a:r>
              <a:rPr lang="pl-PL" b="1" dirty="0" smtClean="0">
                <a:solidFill>
                  <a:srgbClr val="FF33CC"/>
                </a:solidFill>
              </a:rPr>
              <a:t>powtórzenia</a:t>
            </a:r>
          </a:p>
          <a:p>
            <a:r>
              <a:rPr lang="pl-PL" b="1" dirty="0" smtClean="0">
                <a:solidFill>
                  <a:srgbClr val="FF33CC"/>
                </a:solidFill>
              </a:rPr>
              <a:t>Aby się czegoś nauczyć musimy powtarzać materiał.</a:t>
            </a:r>
            <a:endParaRPr lang="pl-PL" b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15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się uczyć , by się nauczyć?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Metody i techniki efektywnego uczenia się będziemy poznawać na kolejnych „Turkusowych środach” </a:t>
            </a:r>
          </a:p>
          <a:p>
            <a:r>
              <a:rPr lang="pl-PL" dirty="0" smtClean="0"/>
              <a:t>Dzisiaj tylko klucz do zapamiętywania: </a:t>
            </a:r>
            <a:r>
              <a:rPr lang="pl-PL" dirty="0" smtClean="0">
                <a:solidFill>
                  <a:srgbClr val="FF33CC"/>
                </a:solidFill>
              </a:rPr>
              <a:t>powtórki</a:t>
            </a:r>
            <a:endParaRPr lang="pl-PL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6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Pamiętaj!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>
                <a:solidFill>
                  <a:srgbClr val="FF33CC"/>
                </a:solidFill>
              </a:rPr>
              <a:t>HARMONOGRAM POWTÓREK </a:t>
            </a:r>
          </a:p>
          <a:p>
            <a:r>
              <a:rPr lang="pl-PL" b="1" dirty="0">
                <a:solidFill>
                  <a:schemeClr val="accent1"/>
                </a:solidFill>
              </a:rPr>
              <a:t>I powtórka</a:t>
            </a:r>
            <a:r>
              <a:rPr lang="pl-PL" dirty="0"/>
              <a:t>: 15-minutowa - w tym samym dniu</a:t>
            </a:r>
          </a:p>
          <a:p>
            <a:r>
              <a:rPr lang="pl-PL" b="1" dirty="0">
                <a:solidFill>
                  <a:srgbClr val="FF0000"/>
                </a:solidFill>
              </a:rPr>
              <a:t>II powtórka</a:t>
            </a:r>
            <a:r>
              <a:rPr lang="pl-PL" dirty="0"/>
              <a:t>: 10-minutowa - następnego dnia</a:t>
            </a:r>
          </a:p>
          <a:p>
            <a:r>
              <a:rPr lang="pl-PL" b="1" dirty="0">
                <a:solidFill>
                  <a:srgbClr val="00B050"/>
                </a:solidFill>
              </a:rPr>
              <a:t>III </a:t>
            </a:r>
            <a:r>
              <a:rPr lang="pl-PL" b="1" dirty="0" smtClean="0">
                <a:solidFill>
                  <a:srgbClr val="00B050"/>
                </a:solidFill>
              </a:rPr>
              <a:t>powtórka</a:t>
            </a:r>
            <a:r>
              <a:rPr lang="pl-PL" dirty="0"/>
              <a:t>: 5-minutowa - po 24 godzinach</a:t>
            </a:r>
          </a:p>
          <a:p>
            <a:r>
              <a:rPr lang="pl-PL" b="1" dirty="0"/>
              <a:t>Kolejne powtórki</a:t>
            </a:r>
            <a:r>
              <a:rPr lang="pl-PL" dirty="0"/>
              <a:t>: 2-3 minutowe - przez 3-4 kolejne dni</a:t>
            </a:r>
          </a:p>
        </p:txBody>
      </p:sp>
    </p:spTree>
    <p:extLst>
      <p:ext uri="{BB962C8B-B14F-4D97-AF65-F5344CB8AC3E}">
        <p14:creationId xmlns:p14="http://schemas.microsoft.com/office/powerpoint/2010/main" val="34747420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50"/>
                </a:solidFill>
              </a:rPr>
              <a:t>8. Mózg uczy się gdy posiada motywację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Mózg jest organem, który ciągle ocenia, weryfikuje </a:t>
            </a:r>
            <a:r>
              <a:rPr lang="pl-PL" b="1" dirty="0" smtClean="0">
                <a:solidFill>
                  <a:srgbClr val="00B050"/>
                </a:solidFill>
              </a:rPr>
              <a:t>przydatność </a:t>
            </a:r>
            <a:r>
              <a:rPr lang="pl-PL" dirty="0" smtClean="0"/>
              <a:t>tego, co ma przyswoić, zadaje sobie pytania: </a:t>
            </a:r>
          </a:p>
          <a:p>
            <a:pPr marL="0" indent="0">
              <a:buNone/>
            </a:pPr>
            <a:r>
              <a:rPr lang="pl-PL" dirty="0" smtClean="0"/>
              <a:t>Czy mi to się do czegoś przyda? Czy tego potrzebuję?</a:t>
            </a:r>
          </a:p>
          <a:p>
            <a:pPr marL="0" indent="0">
              <a:buNone/>
            </a:pPr>
            <a:r>
              <a:rPr lang="pl-PL" dirty="0" smtClean="0"/>
              <a:t>Najważniejsza jest więc </a:t>
            </a:r>
            <a:r>
              <a:rPr lang="pl-PL" b="1" dirty="0" smtClean="0"/>
              <a:t>motywacja wewnętrzna</a:t>
            </a:r>
            <a:r>
              <a:rPr lang="pl-PL" dirty="0" smtClean="0"/>
              <a:t>, która ma miejsce, gdy uczeń dąży do zaspokojenia potrzeb, wywołuje poczucie satysfakcji, kojarzy się z miłymi emocjami, sprawia przyjemność. </a:t>
            </a:r>
          </a:p>
          <a:p>
            <a:pPr marL="0" indent="0">
              <a:buNone/>
            </a:pPr>
            <a:r>
              <a:rPr lang="pl-PL" dirty="0" smtClean="0"/>
              <a:t>Wydzielają się wtedy endorfiny m.in. dopamina (hormon szczęścia),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39841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2">
                    <a:lumMod val="75000"/>
                  </a:schemeClr>
                </a:solidFill>
              </a:rPr>
              <a:t>9. Mózg uczy się przy odpowiednim nastawieniu emocjonalnym</a:t>
            </a: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dobrych relacjach międzyludzkich, </a:t>
            </a:r>
          </a:p>
          <a:p>
            <a:r>
              <a:rPr lang="pl-PL" dirty="0" smtClean="0"/>
              <a:t>Gdy mamy  poczucie bezpieczeństwa,</a:t>
            </a:r>
          </a:p>
          <a:p>
            <a:r>
              <a:rPr lang="pl-PL" dirty="0" smtClean="0"/>
              <a:t> pozytywne wzmocnienia, </a:t>
            </a:r>
          </a:p>
          <a:p>
            <a:r>
              <a:rPr lang="pl-PL" dirty="0" smtClean="0"/>
              <a:t>pochwały, zachęty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40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kl.5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Siadamy do ławek , witamy się przybijając sobie piątkę</a:t>
            </a:r>
          </a:p>
          <a:p>
            <a:r>
              <a:rPr lang="pl-PL" dirty="0" smtClean="0"/>
              <a:t>Wypowiadamy swoje imię i do niego owoc lub warzywo na tę literę co imię, następnie kolejna osoba powtarza i dodaje swoje itd.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5208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97820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B050"/>
                </a:solidFill>
              </a:rPr>
              <a:t>Mózg składa się z dwóch półkul – </a:t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prawej i lewej.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35072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278139"/>
            <a:ext cx="97536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5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/>
              <a:t>Lateralizacja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B050"/>
                </a:solidFill>
              </a:rPr>
              <a:t>CO TO JEST LATERALIZACJA?</a:t>
            </a:r>
          </a:p>
          <a:p>
            <a:r>
              <a:rPr lang="pl-PL" dirty="0" smtClean="0"/>
              <a:t>Najprościej mówiąc jest to przewaga jednej strony ciała nad drugą </a:t>
            </a:r>
          </a:p>
          <a:p>
            <a:pPr marL="0" indent="0">
              <a:buNone/>
            </a:pPr>
            <a:r>
              <a:rPr lang="pl-PL" dirty="0" smtClean="0"/>
              <a:t>w trakcie wykonywania różnych czynności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Jaką mamy lateralizację?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Doświadczenie- test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43808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 ręki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Weź coś do pisania i napisz swoje imię lub cokolwiek na kartce</a:t>
            </a:r>
          </a:p>
          <a:p>
            <a:r>
              <a:rPr lang="pl-PL" dirty="0" smtClean="0"/>
              <a:t>Stańcie na przeciwko siebie ,  podaj mu kredkę </a:t>
            </a:r>
          </a:p>
          <a:p>
            <a:pPr marL="0" indent="0">
              <a:buNone/>
            </a:pPr>
            <a:r>
              <a:rPr lang="pl-PL" dirty="0" smtClean="0"/>
              <a:t>( której ręki używałeś ?)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10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 oka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Zrób dziurę na środku  kartki , przebij ołówkiem, długopisem</a:t>
            </a:r>
          </a:p>
          <a:p>
            <a:r>
              <a:rPr lang="pl-PL" dirty="0" smtClean="0"/>
              <a:t>Weź kartkę do ręki , zbliż do oka i zobacz co widać przez dziurkę?</a:t>
            </a:r>
          </a:p>
          <a:p>
            <a:r>
              <a:rPr lang="pl-PL" dirty="0" smtClean="0"/>
              <a:t>( do którego oka zbliżyłeś kartkę , którym spoglądałeś przez dziurkę?)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54553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 nogi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Kopnij piłkę</a:t>
            </a:r>
          </a:p>
          <a:p>
            <a:r>
              <a:rPr lang="pl-PL" dirty="0" smtClean="0"/>
              <a:t>Skacz na jednej nodze</a:t>
            </a:r>
          </a:p>
          <a:p>
            <a:endParaRPr lang="pl-PL" dirty="0"/>
          </a:p>
          <a:p>
            <a:r>
              <a:rPr lang="pl-PL" dirty="0" smtClean="0"/>
              <a:t>( której nogi używałeś?)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7365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Test ucha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Posłuchaj tykania zegarka</a:t>
            </a:r>
          </a:p>
          <a:p>
            <a:r>
              <a:rPr lang="pl-PL" dirty="0" smtClean="0"/>
              <a:t>O czym szumi muszla?</a:t>
            </a:r>
          </a:p>
          <a:p>
            <a:endParaRPr lang="pl-PL" dirty="0"/>
          </a:p>
          <a:p>
            <a:r>
              <a:rPr lang="pl-PL" dirty="0" smtClean="0"/>
              <a:t>Którego ucha używałeś?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1742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WYNIKI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dirty="0" smtClean="0"/>
              <a:t>Dominacja prawej ręki, oka, ucha , nogi</a:t>
            </a:r>
          </a:p>
          <a:p>
            <a:pPr marL="0" indent="0">
              <a:buNone/>
            </a:pPr>
            <a:r>
              <a:rPr lang="pl-PL" b="1" dirty="0" smtClean="0"/>
              <a:t>Lateralizacja prawostronna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Wszystko ok!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dirty="0" smtClean="0"/>
              <a:t>2. Dominacja lewej ręki , oka, ucha, nogi</a:t>
            </a:r>
          </a:p>
          <a:p>
            <a:pPr marL="0" indent="0">
              <a:buNone/>
            </a:pPr>
            <a:r>
              <a:rPr lang="pl-PL" b="1" dirty="0" smtClean="0"/>
              <a:t>Lateralizacja lewostronna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Wszystko ok!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115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38200" y="1039091"/>
            <a:ext cx="10515600" cy="5137872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/>
              <a:t>3. Dominacja prawej i lewej strony, np. prawa ręka –lewe oko, lewa ręka-prawe oko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Lateralizacja skrzyżowana</a:t>
            </a:r>
          </a:p>
          <a:p>
            <a:pPr marL="0" indent="0">
              <a:buNone/>
            </a:pPr>
            <a:r>
              <a:rPr lang="pl-PL" b="1" dirty="0" smtClean="0"/>
              <a:t>Może powodować trudności w szkole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01827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Jak pracować z dzieckiem ze skrzyżowaną lateralizacją?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Ogranicz dziecku bodźce takie jak: telefon, telewizor, tablet, ale też radio i grające zabawki. </a:t>
            </a:r>
            <a:endParaRPr lang="pl-PL" dirty="0" smtClean="0"/>
          </a:p>
          <a:p>
            <a:r>
              <a:rPr lang="pl-PL" dirty="0" smtClean="0"/>
              <a:t>Czytajcie </a:t>
            </a:r>
            <a:r>
              <a:rPr lang="pl-PL" dirty="0"/>
              <a:t>za to dużo książek. Kiedy czytasz, przesuwaj pod czytanymi wyrazami patyczkiem (np. do szaszłyków), żeby utrwalać prawidłowy obraz zapisu wyrazów i zdań od lewej do prawej</a:t>
            </a:r>
            <a:r>
              <a:rPr lang="pl-PL" dirty="0" smtClean="0"/>
              <a:t>.</a:t>
            </a:r>
          </a:p>
          <a:p>
            <a:r>
              <a:rPr lang="pl-PL" dirty="0"/>
              <a:t>Ćwicz rysowanie szlaczków od lewej do prawej strony, a jeśli dziecko zaczyna pisać, pilnuj, żeby nie pisało w stronę odwrotną. </a:t>
            </a:r>
          </a:p>
        </p:txBody>
      </p:sp>
    </p:spTree>
    <p:extLst>
      <p:ext uri="{BB962C8B-B14F-4D97-AF65-F5344CB8AC3E}">
        <p14:creationId xmlns:p14="http://schemas.microsoft.com/office/powerpoint/2010/main" val="1194986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 kl.3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Witamy się  przybiciem piątki lub innym wymyślonym sposobem</a:t>
            </a:r>
          </a:p>
          <a:p>
            <a:r>
              <a:rPr lang="pl-PL" dirty="0" smtClean="0"/>
              <a:t>Wypowiadamy swoje imię + nazwa państwa i powtarzamy  w taki sam sposób jak w kl. 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55527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27602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471055"/>
            <a:ext cx="10515600" cy="5705908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3600" dirty="0"/>
              <a:t> Znajdź ćwiczenia z historyjkami obrazkowymi, gdzie obrazki są ułożone jeden obok drugiego i tutaj znowu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w </a:t>
            </a:r>
            <a:r>
              <a:rPr lang="pl-PL" sz="3600" dirty="0"/>
              <a:t>trakcie opowiadania tego, co widzicie, pokazuj obrazki palcem od lewej do prawej strony.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96" y="3102985"/>
            <a:ext cx="10698083" cy="250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0011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3639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/>
          <a:lstStyle/>
          <a:p>
            <a:r>
              <a:rPr lang="pl-PL" sz="4400" dirty="0"/>
              <a:t>Rysujcie i </a:t>
            </a:r>
            <a:r>
              <a:rPr lang="pl-PL" sz="4400" dirty="0" smtClean="0"/>
              <a:t>kolorujcie</a:t>
            </a:r>
          </a:p>
          <a:p>
            <a:r>
              <a:rPr lang="pl-PL" sz="4400" dirty="0"/>
              <a:t> Dużo się ruszajcie: grajcie w piłkę, skaczcie, wychodźcie na rower (chociaż nauka jazdy na rowerze może twojemu dziecku sprawiać trudność).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5529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457"/>
          </a:xfrm>
        </p:spPr>
        <p:txBody>
          <a:bodyPr>
            <a:normAutofit fontScale="90000"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800" b="1" dirty="0" smtClean="0">
                <a:solidFill>
                  <a:srgbClr val="FF0000"/>
                </a:solidFill>
              </a:rPr>
              <a:t>Bardzo ważne jest dla sprawnego, bardziej optymalnego rozwoju mózgu, </a:t>
            </a:r>
            <a:br>
              <a:rPr lang="pl-PL" sz="4800" b="1" dirty="0" smtClean="0">
                <a:solidFill>
                  <a:srgbClr val="FF0000"/>
                </a:solidFill>
              </a:rPr>
            </a:br>
            <a:r>
              <a:rPr lang="pl-PL" sz="4800" b="1" dirty="0" smtClean="0">
                <a:solidFill>
                  <a:srgbClr val="FF0000"/>
                </a:solidFill>
              </a:rPr>
              <a:t>a co się z tym wiąże, naszych możliwości, aby obydwie półkule rozwijały się harmonijnie.</a:t>
            </a:r>
            <a:endParaRPr lang="pl-PL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3833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Gimnastyka mózgu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pl-PL" u="sng" dirty="0" smtClean="0"/>
              <a:t>Picie wody to podstawa!</a:t>
            </a:r>
          </a:p>
          <a:p>
            <a:pPr marL="514350" indent="-514350">
              <a:buAutoNum type="arabicPeriod"/>
            </a:pPr>
            <a:r>
              <a:rPr lang="pl-PL" dirty="0" smtClean="0"/>
              <a:t>Ruchy naprzemienne</a:t>
            </a:r>
          </a:p>
          <a:p>
            <a:pPr marL="514350" indent="-514350">
              <a:buAutoNum type="arabicPeriod"/>
            </a:pPr>
            <a:r>
              <a:rPr lang="pl-PL" dirty="0" smtClean="0"/>
              <a:t>Leniwe ósemki</a:t>
            </a:r>
          </a:p>
          <a:p>
            <a:pPr marL="514350" indent="-514350">
              <a:buAutoNum type="arabicPeriod"/>
            </a:pPr>
            <a:r>
              <a:rPr lang="pl-PL" dirty="0" smtClean="0"/>
              <a:t>Ćwiczenia oddechowe : sowa, pozycja </a:t>
            </a:r>
            <a:r>
              <a:rPr lang="pl-PL" dirty="0" err="1" smtClean="0"/>
              <a:t>Coo’ka</a:t>
            </a:r>
            <a:r>
              <a:rPr lang="pl-PL" dirty="0" smtClean="0"/>
              <a:t>, ziewanie energetyzujące</a:t>
            </a:r>
          </a:p>
          <a:p>
            <a:pPr marL="514350" indent="-514350">
              <a:buAutoNum type="arabicPeriod"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Zwykłe codzienne czynności, które zwykle wykonujesz ręką dominującą </a:t>
            </a:r>
            <a:br>
              <a:rPr lang="pl-PL" dirty="0" smtClean="0"/>
            </a:br>
            <a:r>
              <a:rPr lang="pl-PL" dirty="0" smtClean="0"/>
              <a:t>( prawą- praworęczni, lewą- leworęczni), np. mycie zębów, podnoszenie kubka, użycie pilota, itd..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290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pl-PL" b="1" dirty="0" smtClean="0">
                <a:solidFill>
                  <a:srgbClr val="00B0F0"/>
                </a:solidFill>
              </a:rPr>
              <a:t>Style uczenia się</a:t>
            </a:r>
            <a:endParaRPr lang="pl-PL" b="1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5264727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B050"/>
                </a:solidFill>
              </a:rPr>
              <a:t>WZROKOWCY- </a:t>
            </a:r>
            <a:r>
              <a:rPr lang="pl-PL" b="1" dirty="0" smtClean="0"/>
              <a:t>uczą się patrząc</a:t>
            </a:r>
          </a:p>
          <a:p>
            <a:endParaRPr lang="pl-PL" b="1" dirty="0">
              <a:solidFill>
                <a:srgbClr val="00B050"/>
              </a:solidFill>
            </a:endParaRPr>
          </a:p>
          <a:p>
            <a:r>
              <a:rPr lang="pl-PL" b="1" dirty="0" smtClean="0">
                <a:solidFill>
                  <a:srgbClr val="7030A0"/>
                </a:solidFill>
              </a:rPr>
              <a:t>SŁUCHOWCY-  uczą się słuchając, słysząc samych siebie oraz dyskutując innymi</a:t>
            </a:r>
          </a:p>
          <a:p>
            <a:endParaRPr lang="pl-PL" b="1" dirty="0">
              <a:solidFill>
                <a:srgbClr val="7030A0"/>
              </a:solidFill>
            </a:endParaRPr>
          </a:p>
          <a:p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DOTYKOWCY-</a:t>
            </a:r>
            <a:r>
              <a:rPr lang="pl-PL" b="1" dirty="0" smtClean="0">
                <a:solidFill>
                  <a:srgbClr val="7030A0"/>
                </a:solidFill>
              </a:rPr>
              <a:t> </a:t>
            </a:r>
            <a:r>
              <a:rPr lang="pl-PL" b="1" dirty="0" smtClean="0">
                <a:solidFill>
                  <a:schemeClr val="accent4">
                    <a:lumMod val="75000"/>
                  </a:schemeClr>
                </a:solidFill>
              </a:rPr>
              <a:t>uczą się dotykając, doznając wrażeń na powierzchni skóry, łącząc dotyk z emocjami</a:t>
            </a:r>
          </a:p>
          <a:p>
            <a:endParaRPr lang="pl-PL" b="1" dirty="0" smtClean="0">
              <a:solidFill>
                <a:srgbClr val="7030A0"/>
              </a:solidFill>
            </a:endParaRPr>
          </a:p>
          <a:p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KINESTETYCY ( RUCHOWCY)</a:t>
            </a:r>
            <a:r>
              <a:rPr lang="pl-PL" b="1" dirty="0" smtClean="0">
                <a:solidFill>
                  <a:srgbClr val="7030A0"/>
                </a:solidFill>
              </a:rPr>
              <a:t> –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uczą się poruszając rękami , nogami, ciałem</a:t>
            </a:r>
          </a:p>
          <a:p>
            <a:r>
              <a:rPr lang="pl-PL" dirty="0" smtClean="0">
                <a:solidFill>
                  <a:srgbClr val="FF3300"/>
                </a:solidFill>
              </a:rPr>
              <a:t>INNE ZMYSŁY- uczenie przez  wykorzystanie np. smaku, węchu</a:t>
            </a:r>
          </a:p>
          <a:p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9306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178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Jaki jest mój styl uczenia?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46909"/>
            <a:ext cx="10515600" cy="4930054"/>
          </a:xfrm>
        </p:spPr>
        <p:txBody>
          <a:bodyPr/>
          <a:lstStyle/>
          <a:p>
            <a:r>
              <a:rPr lang="pl-PL" dirty="0" smtClean="0"/>
              <a:t>Będę wypowiadać słowa, wstaw plus w rubryce zgodnie z pierwszym skojarzeniem jakie przychodzi ci na myśl po usłyszeniu tego słowa. </a:t>
            </a:r>
          </a:p>
          <a:p>
            <a:r>
              <a:rPr lang="pl-PL" dirty="0" smtClean="0"/>
              <a:t>Jeśli po usłyszeniu słowa np. mama najpierw widzisz ją to + w rubryce widzę ( oko), jeśli pierwsze co ci przyszło do głowy to przytulenie , głaskanie to +  w rubryce dotyk( ręka),  a jeśli najpierw usłyszałeś mamę to + do rubryki słyszę ,( ucho)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0993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Sposoby na pobudzenie  do nauki:</a:t>
            </a:r>
            <a:br>
              <a:rPr lang="pl-PL" dirty="0" smtClean="0"/>
            </a:b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99309"/>
            <a:ext cx="10515600" cy="4777654"/>
          </a:xfrm>
        </p:spPr>
        <p:txBody>
          <a:bodyPr>
            <a:normAutofit fontScale="77500" lnSpcReduction="2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WZROKOWCU:</a:t>
            </a:r>
          </a:p>
          <a:p>
            <a:r>
              <a:rPr lang="pl-PL" dirty="0" smtClean="0"/>
              <a:t> Wykorzystuj </a:t>
            </a:r>
            <a:r>
              <a:rPr lang="pl-PL" dirty="0"/>
              <a:t>obrazy, zdjęcia, mapy, wykresy, diagramy, prezentacje PowerPoint</a:t>
            </a:r>
          </a:p>
          <a:p>
            <a:r>
              <a:rPr lang="pl-PL" dirty="0" smtClean="0"/>
              <a:t> Wybieraj książki  </a:t>
            </a:r>
            <a:r>
              <a:rPr lang="pl-PL" dirty="0"/>
              <a:t>bogate w formy graficzne</a:t>
            </a:r>
          </a:p>
          <a:p>
            <a:r>
              <a:rPr lang="pl-PL" dirty="0" smtClean="0"/>
              <a:t> Korzystaj </a:t>
            </a:r>
            <a:r>
              <a:rPr lang="pl-PL" dirty="0"/>
              <a:t>z </a:t>
            </a:r>
            <a:r>
              <a:rPr lang="pl-PL" dirty="0" err="1"/>
              <a:t>zakreślaczy</a:t>
            </a:r>
            <a:r>
              <a:rPr lang="pl-PL" dirty="0"/>
              <a:t> w czasie robienia notatek, powtórek, przygotowań do testów</a:t>
            </a:r>
          </a:p>
          <a:p>
            <a:r>
              <a:rPr lang="pl-PL" dirty="0" smtClean="0"/>
              <a:t>Rób fiszki dla </a:t>
            </a:r>
            <a:r>
              <a:rPr lang="pl-PL" dirty="0"/>
              <a:t> nowych zwrotów</a:t>
            </a:r>
          </a:p>
          <a:p>
            <a:r>
              <a:rPr lang="pl-PL" dirty="0"/>
              <a:t>Obrazami i słowami kluczowymi </a:t>
            </a:r>
            <a:r>
              <a:rPr lang="pl-PL" dirty="0" smtClean="0"/>
              <a:t>wzbogacaj </a:t>
            </a:r>
            <a:r>
              <a:rPr lang="pl-PL" dirty="0"/>
              <a:t>wskazówki ustne</a:t>
            </a:r>
          </a:p>
          <a:p>
            <a:r>
              <a:rPr lang="pl-PL" dirty="0"/>
              <a:t>Mniej mów, więcej pokazuj</a:t>
            </a:r>
          </a:p>
          <a:p>
            <a:r>
              <a:rPr lang="pl-PL" dirty="0"/>
              <a:t>Posługuj się różnymi kolorami zapisując informacje </a:t>
            </a:r>
            <a:r>
              <a:rPr lang="pl-PL" dirty="0" smtClean="0"/>
              <a:t>w zeszycie</a:t>
            </a:r>
            <a:endParaRPr lang="pl-PL" dirty="0"/>
          </a:p>
          <a:p>
            <a:r>
              <a:rPr lang="pl-PL" dirty="0" smtClean="0"/>
              <a:t>Zamiast słuchać oglądaj </a:t>
            </a:r>
            <a:r>
              <a:rPr lang="pl-PL" dirty="0"/>
              <a:t>(zdjęcia i kontekst pozwolą lepiej zrozumieć treść usłyszaną)</a:t>
            </a:r>
          </a:p>
          <a:p>
            <a:r>
              <a:rPr lang="pl-PL" dirty="0" smtClean="0"/>
              <a:t> Oglądaj  filmy edukacyjne </a:t>
            </a:r>
            <a:r>
              <a:rPr lang="pl-PL" dirty="0"/>
              <a:t>online- np. na Khan </a:t>
            </a:r>
            <a:r>
              <a:rPr lang="pl-PL" dirty="0" err="1"/>
              <a:t>Academy</a:t>
            </a:r>
            <a:endParaRPr lang="pl-PL" dirty="0"/>
          </a:p>
          <a:p>
            <a:r>
              <a:rPr lang="pl-PL" dirty="0" smtClean="0"/>
              <a:t>Rozwiązuj </a:t>
            </a:r>
            <a:r>
              <a:rPr lang="pl-PL" dirty="0"/>
              <a:t>zagadki słowne np. krzyżówki polegające na wyszukiwaniu słów (oprócz wizualizacji na wzrokowca działa również słowo pisane)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6738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Charakterystyczne cechy wzrokowca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5236"/>
            <a:ext cx="10515600" cy="5151727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lubi czytać, patrzeć, rysować</a:t>
            </a:r>
          </a:p>
          <a:p>
            <a:r>
              <a:rPr lang="pl-PL" dirty="0"/>
              <a:t>lepiej zapamiętuje informacje zapisane na papierze od tych zasłyszanych</a:t>
            </a:r>
          </a:p>
          <a:p>
            <a:r>
              <a:rPr lang="pl-PL" dirty="0"/>
              <a:t>ma dobre poczucie kierunków i równowagi</a:t>
            </a:r>
          </a:p>
          <a:p>
            <a:r>
              <a:rPr lang="pl-PL" dirty="0"/>
              <a:t>ma lepsze poczucie przestrzeni niż czasu</a:t>
            </a:r>
          </a:p>
          <a:p>
            <a:r>
              <a:rPr lang="pl-PL" dirty="0"/>
              <a:t>słów i poprawnej pisowni lepiej się uczy, gdy je widzi</a:t>
            </a:r>
          </a:p>
          <a:p>
            <a:r>
              <a:rPr lang="pl-PL" dirty="0"/>
              <a:t>woli czytać niż słuchać wykładu nauczyciela</a:t>
            </a:r>
          </a:p>
          <a:p>
            <a:r>
              <a:rPr lang="pl-PL" dirty="0"/>
              <a:t>jest zorganizowany</a:t>
            </a:r>
          </a:p>
          <a:p>
            <a:r>
              <a:rPr lang="pl-PL" dirty="0"/>
              <a:t>woli oglądać niż mówić czy słuchać</a:t>
            </a:r>
          </a:p>
          <a:p>
            <a:r>
              <a:rPr lang="pl-PL" dirty="0"/>
              <a:t>lepiej zapamiętuje twarze niż imiona</a:t>
            </a:r>
          </a:p>
          <a:p>
            <a:r>
              <a:rPr lang="pl-PL" dirty="0"/>
              <a:t>łatwo rozprasza się w hałasie</a:t>
            </a:r>
          </a:p>
          <a:p>
            <a:r>
              <a:rPr lang="pl-PL" dirty="0"/>
              <a:t>preferuje sztuki wizualne</a:t>
            </a:r>
          </a:p>
          <a:p>
            <a:r>
              <a:rPr lang="pl-PL" dirty="0"/>
              <a:t>łatwo zapamiętuje szczegóły, w tym kolory oraz układy przestrzenne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748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50"/>
                </a:solidFill>
              </a:rPr>
              <a:t>Charakterystyczne cechy słuchowca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Lubi samodzielnie głośno czytać</a:t>
            </a:r>
          </a:p>
          <a:p>
            <a:r>
              <a:rPr lang="pl-PL" dirty="0"/>
              <a:t>Nie boi się udzielać odpowiedzi ustnych, lubi wypowiadać się publicznie</a:t>
            </a:r>
          </a:p>
          <a:p>
            <a:r>
              <a:rPr lang="pl-PL" dirty="0"/>
              <a:t>Jest dobry w wyjaśnianiu</a:t>
            </a:r>
          </a:p>
          <a:p>
            <a:r>
              <a:rPr lang="pl-PL" dirty="0"/>
              <a:t>Pamięta imiona i twarze</a:t>
            </a:r>
          </a:p>
          <a:p>
            <a:r>
              <a:rPr lang="pl-PL" dirty="0"/>
              <a:t>Zwraca uwagę na efekty dźwiękowe występujące w filmach</a:t>
            </a:r>
          </a:p>
          <a:p>
            <a:r>
              <a:rPr lang="pl-PL" dirty="0"/>
              <a:t>Lubi muzykę</a:t>
            </a:r>
          </a:p>
          <a:p>
            <a:r>
              <a:rPr lang="pl-PL" dirty="0"/>
              <a:t>Czyta powoli</a:t>
            </a:r>
          </a:p>
          <a:p>
            <a:r>
              <a:rPr lang="pl-PL" dirty="0"/>
              <a:t>Dobrze działa w grupie</a:t>
            </a:r>
          </a:p>
          <a:p>
            <a:r>
              <a:rPr lang="pl-PL" dirty="0"/>
              <a:t>Nie może milczeć przez dłuższy czas</a:t>
            </a:r>
          </a:p>
          <a:p>
            <a:r>
              <a:rPr lang="pl-PL" dirty="0"/>
              <a:t>Najbardziej lubi ustne relacje</a:t>
            </a:r>
          </a:p>
          <a:p>
            <a:r>
              <a:rPr lang="pl-PL" dirty="0"/>
              <a:t>Myśli na głos, śpiewa lub nuci</a:t>
            </a:r>
          </a:p>
          <a:p>
            <a:r>
              <a:rPr lang="pl-PL" dirty="0"/>
              <a:t>Szybko uczy się wierszy, rymowanek, piosenek</a:t>
            </a:r>
          </a:p>
          <a:p>
            <a:r>
              <a:rPr lang="pl-PL" dirty="0"/>
              <a:t>Komunikuje się ze światem poprzez słowa i liczby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84362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4693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>Sposoby na pobudzenie  do nauki:</a:t>
            </a:r>
            <a:endParaRPr lang="pl-PL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80655"/>
            <a:ext cx="10515600" cy="50963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SŁUCHOWCU:</a:t>
            </a:r>
          </a:p>
          <a:p>
            <a:r>
              <a:rPr lang="pl-PL" dirty="0" smtClean="0"/>
              <a:t> Korzystaj </a:t>
            </a:r>
            <a:r>
              <a:rPr lang="pl-PL" dirty="0"/>
              <a:t>ze słownych skojarzeń do zapamiętywania faktów</a:t>
            </a:r>
          </a:p>
          <a:p>
            <a:r>
              <a:rPr lang="pl-PL" dirty="0"/>
              <a:t> Wykorzystaj rytm, stukanie, klaskanie, piosenki</a:t>
            </a:r>
          </a:p>
          <a:p>
            <a:r>
              <a:rPr lang="pl-PL" dirty="0" smtClean="0"/>
              <a:t>Oglądaj filmy edukacyjne</a:t>
            </a:r>
            <a:endParaRPr lang="pl-PL" dirty="0"/>
          </a:p>
          <a:p>
            <a:r>
              <a:rPr lang="pl-PL" dirty="0"/>
              <a:t>Wykorzystuj </a:t>
            </a:r>
            <a:r>
              <a:rPr lang="pl-PL" dirty="0" smtClean="0"/>
              <a:t> </a:t>
            </a:r>
            <a:r>
              <a:rPr lang="pl-PL" dirty="0"/>
              <a:t>pliki audio</a:t>
            </a:r>
          </a:p>
          <a:p>
            <a:r>
              <a:rPr lang="pl-PL" dirty="0" smtClean="0"/>
              <a:t>Powtarzaj </a:t>
            </a:r>
            <a:r>
              <a:rPr lang="pl-PL" dirty="0"/>
              <a:t>swoimi słowami </a:t>
            </a:r>
            <a:r>
              <a:rPr lang="pl-PL" dirty="0" smtClean="0"/>
              <a:t>omawiane kwestie</a:t>
            </a:r>
            <a:endParaRPr lang="pl-PL" dirty="0"/>
          </a:p>
          <a:p>
            <a:r>
              <a:rPr lang="pl-PL" dirty="0" smtClean="0"/>
              <a:t> Głośno powtarzaj to czego się uczysz </a:t>
            </a:r>
          </a:p>
          <a:p>
            <a:r>
              <a:rPr lang="pl-PL" dirty="0"/>
              <a:t>S</a:t>
            </a:r>
            <a:r>
              <a:rPr lang="pl-PL" dirty="0" smtClean="0"/>
              <a:t>tosuj </a:t>
            </a:r>
            <a:r>
              <a:rPr lang="pl-PL" dirty="0"/>
              <a:t>ustne prezentacje, pisemne instrukcje zadań łącz z relacjami ustnymi</a:t>
            </a:r>
          </a:p>
          <a:p>
            <a:r>
              <a:rPr lang="pl-PL" dirty="0" smtClean="0"/>
              <a:t>Bierz udział </a:t>
            </a:r>
            <a:r>
              <a:rPr lang="pl-PL" dirty="0"/>
              <a:t>w </a:t>
            </a:r>
            <a:r>
              <a:rPr lang="pl-PL" dirty="0" smtClean="0"/>
              <a:t>dyskusjach</a:t>
            </a:r>
            <a:endParaRPr lang="pl-PL" dirty="0"/>
          </a:p>
          <a:p>
            <a:r>
              <a:rPr lang="pl-PL" dirty="0" smtClean="0"/>
              <a:t>Dużo czytaj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30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Wnioski 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Gdzie lepiej się czuliście w kl.5 czy w kl.3?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79535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Sposoby na pobudzenie  do nauki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13164"/>
            <a:ext cx="10515600" cy="47637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>
                <a:solidFill>
                  <a:srgbClr val="FF0000"/>
                </a:solidFill>
              </a:rPr>
              <a:t>KINESTETYKU</a:t>
            </a:r>
            <a:r>
              <a:rPr lang="pl-PL" dirty="0" smtClean="0"/>
              <a:t> </a:t>
            </a:r>
            <a:r>
              <a:rPr lang="pl-PL" dirty="0" smtClean="0">
                <a:solidFill>
                  <a:srgbClr val="FF0000"/>
                </a:solidFill>
              </a:rPr>
              <a:t>( Ruchowca)</a:t>
            </a:r>
          </a:p>
          <a:p>
            <a:r>
              <a:rPr lang="pl-PL" dirty="0" smtClean="0"/>
              <a:t>Korzystaj z  </a:t>
            </a:r>
            <a:r>
              <a:rPr lang="pl-PL" dirty="0" err="1"/>
              <a:t>np.modeli</a:t>
            </a:r>
            <a:endParaRPr lang="pl-PL" dirty="0"/>
          </a:p>
          <a:p>
            <a:r>
              <a:rPr lang="pl-PL" dirty="0" smtClean="0"/>
              <a:t>Korzystaj </a:t>
            </a:r>
            <a:r>
              <a:rPr lang="pl-PL" dirty="0"/>
              <a:t>z fiszek w trakcie nauki (można je dotknąć i przenieść, co </a:t>
            </a:r>
            <a:r>
              <a:rPr lang="pl-PL" dirty="0" smtClean="0"/>
              <a:t>ułatwi ci naukę)</a:t>
            </a:r>
            <a:endParaRPr lang="pl-PL" dirty="0"/>
          </a:p>
          <a:p>
            <a:r>
              <a:rPr lang="pl-PL" dirty="0" smtClean="0"/>
              <a:t> Pisz </a:t>
            </a:r>
            <a:r>
              <a:rPr lang="pl-PL" dirty="0"/>
              <a:t>i </a:t>
            </a:r>
            <a:r>
              <a:rPr lang="pl-PL" dirty="0" smtClean="0"/>
              <a:t>rysuj </a:t>
            </a:r>
            <a:r>
              <a:rPr lang="pl-PL" dirty="0"/>
              <a:t>na dużych arkuszach papieru, gdyż to także jest aktywność </a:t>
            </a:r>
            <a:r>
              <a:rPr lang="pl-PL" dirty="0" smtClean="0"/>
              <a:t>fizyczna</a:t>
            </a:r>
          </a:p>
          <a:p>
            <a:r>
              <a:rPr lang="pl-PL" dirty="0" smtClean="0"/>
              <a:t>Odgrywaj  scenki, ruszaj się </a:t>
            </a:r>
          </a:p>
          <a:p>
            <a:r>
              <a:rPr lang="pl-PL" dirty="0" smtClean="0"/>
              <a:t>Bierz udział w eksperymentach </a:t>
            </a:r>
            <a:r>
              <a:rPr lang="pl-PL" dirty="0"/>
              <a:t>i </a:t>
            </a:r>
            <a:r>
              <a:rPr lang="pl-PL" dirty="0" smtClean="0"/>
              <a:t>zajęciach laboratoryjnych</a:t>
            </a:r>
            <a:endParaRPr lang="pl-PL" dirty="0"/>
          </a:p>
          <a:p>
            <a:r>
              <a:rPr lang="pl-PL" dirty="0" smtClean="0"/>
              <a:t> Wykonuj prezentacje,  projekty wzbogacone zabawami ruchowymi</a:t>
            </a:r>
            <a:endParaRPr lang="pl-PL" dirty="0"/>
          </a:p>
          <a:p>
            <a:r>
              <a:rPr lang="pl-PL" dirty="0"/>
              <a:t>Rób </a:t>
            </a:r>
            <a:r>
              <a:rPr lang="pl-PL" dirty="0" smtClean="0"/>
              <a:t>sobie przerwy </a:t>
            </a:r>
            <a:r>
              <a:rPr lang="pl-PL" dirty="0"/>
              <a:t>w czasie nauki, </a:t>
            </a:r>
            <a:r>
              <a:rPr lang="pl-PL" dirty="0" smtClean="0"/>
              <a:t> ucz się </a:t>
            </a:r>
            <a:r>
              <a:rPr lang="pl-PL" dirty="0"/>
              <a:t>w krótkich blokach czasowych</a:t>
            </a:r>
          </a:p>
          <a:p>
            <a:r>
              <a:rPr lang="pl-PL" dirty="0" smtClean="0"/>
              <a:t>Najlepiej  nauczysz się  </a:t>
            </a:r>
            <a:r>
              <a:rPr lang="pl-PL" dirty="0"/>
              <a:t>w czasie aktywności fizycznej: biegania, jazdy na rowerze itp.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18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</a:t>
            </a:r>
            <a:r>
              <a:rPr lang="pl-PL" dirty="0" smtClean="0"/>
              <a:t>hcemy coś zmienić?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Czy zostajemy w dwustuletniej  szkole pruskiej 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2207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F0"/>
                </a:solidFill>
              </a:rPr>
              <a:t>Dlaczego Turkusowa środa?</a:t>
            </a:r>
            <a:endParaRPr lang="pl-PL" b="1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Wizualizacja organizacji ( kartki kolorowe)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619931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B0F0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Zasady działania turkusowej organizacji 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b="1" dirty="0">
                <a:solidFill>
                  <a:srgbClr val="00B0F0"/>
                </a:solidFill>
              </a:rPr>
              <a:t>Robisz to, co potrafisz.</a:t>
            </a:r>
            <a:endParaRPr lang="pl-PL" dirty="0">
              <a:solidFill>
                <a:srgbClr val="00B0F0"/>
              </a:solidFill>
            </a:endParaRPr>
          </a:p>
          <a:p>
            <a:pPr lvl="0"/>
            <a:r>
              <a:rPr lang="pl-PL" b="1" dirty="0">
                <a:solidFill>
                  <a:srgbClr val="00B0F0"/>
                </a:solidFill>
              </a:rPr>
              <a:t>Robisz to, co potrzebne.</a:t>
            </a:r>
            <a:endParaRPr lang="pl-PL" dirty="0">
              <a:solidFill>
                <a:srgbClr val="00B0F0"/>
              </a:solidFill>
            </a:endParaRPr>
          </a:p>
          <a:p>
            <a:pPr lvl="0"/>
            <a:r>
              <a:rPr lang="pl-PL" b="1" dirty="0">
                <a:solidFill>
                  <a:srgbClr val="00B0F0"/>
                </a:solidFill>
              </a:rPr>
              <a:t>Jesteś za to odpowiedzialny.</a:t>
            </a:r>
            <a:endParaRPr lang="pl-PL" dirty="0">
              <a:solidFill>
                <a:srgbClr val="00B0F0"/>
              </a:solidFill>
            </a:endParaRPr>
          </a:p>
          <a:p>
            <a:pPr lvl="0"/>
            <a:r>
              <a:rPr lang="pl-PL" b="1" dirty="0">
                <a:solidFill>
                  <a:srgbClr val="00B0F0"/>
                </a:solidFill>
              </a:rPr>
              <a:t>To, co robisz, możesz zmienić, ale z zachowaniem 1, 2 i 3.</a:t>
            </a:r>
            <a:endParaRPr lang="pl-PL" dirty="0">
              <a:solidFill>
                <a:srgbClr val="00B0F0"/>
              </a:solidFill>
            </a:endParaRPr>
          </a:p>
          <a:p>
            <a:endParaRPr lang="pl-PL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991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DZIĘKUJEMY!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Zapraszamy za miesiąc na kolejne spotkanie w Turkusową środę.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553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349" y="1690688"/>
            <a:ext cx="7508145" cy="501350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Tradycyjne ustawienie ławek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268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 może inaczej?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5108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2750" y="665018"/>
            <a:ext cx="6286500" cy="462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04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4109" y="1094509"/>
            <a:ext cx="8201891" cy="5049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5982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1461</Words>
  <Application>Microsoft Office PowerPoint</Application>
  <PresentationFormat>Panoramiczny</PresentationFormat>
  <Paragraphs>213</Paragraphs>
  <Slides>54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W kl.5</vt:lpstr>
      <vt:lpstr>W kl.3</vt:lpstr>
      <vt:lpstr>Wnioski : </vt:lpstr>
      <vt:lpstr>Tradycyjne ustawienie ławek </vt:lpstr>
      <vt:lpstr>A może inaczej?</vt:lpstr>
      <vt:lpstr>Prezentacja programu PowerPoint</vt:lpstr>
      <vt:lpstr>Prezentacja programu PowerPoint</vt:lpstr>
      <vt:lpstr>Czy ustawienie ławek ma wpływ na efektywność uczenia się?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Mózg uczy się poprzez:</vt:lpstr>
      <vt:lpstr>Mózgowe reprezentacje zmysłów</vt:lpstr>
      <vt:lpstr>Prezentacja programu PowerPoint</vt:lpstr>
      <vt:lpstr>2.  Zmysły</vt:lpstr>
      <vt:lpstr>3. Doświadczanie - aktywność  (działanie własne,  ciekawość)</vt:lpstr>
      <vt:lpstr>4. Stawianie pytań</vt:lpstr>
      <vt:lpstr>Prezentacja programu PowerPoint</vt:lpstr>
      <vt:lpstr>5. Poprzez zabawę</vt:lpstr>
      <vt:lpstr>6. Naśladowanie</vt:lpstr>
      <vt:lpstr>7. Zapamiętywanie</vt:lpstr>
      <vt:lpstr>Jak się uczyć , by się nauczyć?</vt:lpstr>
      <vt:lpstr>Pamiętaj!</vt:lpstr>
      <vt:lpstr>8. Mózg uczy się gdy posiada motywację</vt:lpstr>
      <vt:lpstr>9. Mózg uczy się przy odpowiednim nastawieniu emocjonalnym</vt:lpstr>
      <vt:lpstr>Mózg składa się z dwóch półkul –  prawej i lewej.</vt:lpstr>
      <vt:lpstr>Prezentacja programu PowerPoint</vt:lpstr>
      <vt:lpstr>Lateralizacja</vt:lpstr>
      <vt:lpstr>Test ręki</vt:lpstr>
      <vt:lpstr>Test oka</vt:lpstr>
      <vt:lpstr>Test nogi</vt:lpstr>
      <vt:lpstr>Test ucha</vt:lpstr>
      <vt:lpstr>WYNIKI</vt:lpstr>
      <vt:lpstr>Prezentacja programu PowerPoint</vt:lpstr>
      <vt:lpstr>Jak pracować z dzieckiem ze skrzyżowaną lateralizacją?</vt:lpstr>
      <vt:lpstr>Prezentacja programu PowerPoint</vt:lpstr>
      <vt:lpstr>Prezentacja programu PowerPoint</vt:lpstr>
      <vt:lpstr>Prezentacja programu PowerPoint</vt:lpstr>
      <vt:lpstr>Gimnastyka mózgu</vt:lpstr>
      <vt:lpstr>Style uczenia się</vt:lpstr>
      <vt:lpstr>Jaki jest mój styl uczenia?</vt:lpstr>
      <vt:lpstr>Sposoby na pobudzenie  do nauki: </vt:lpstr>
      <vt:lpstr>Charakterystyczne cechy wzrokowca </vt:lpstr>
      <vt:lpstr>Charakterystyczne cechy słuchowca </vt:lpstr>
      <vt:lpstr>Sposoby na pobudzenie  do nauki:</vt:lpstr>
      <vt:lpstr>Sposoby na pobudzenie  do nauki</vt:lpstr>
      <vt:lpstr>Chcemy coś zmienić? </vt:lpstr>
      <vt:lpstr>Dlaczego Turkusowa środa?</vt:lpstr>
      <vt:lpstr>Zasady działania turkusowej organizacji 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Szkoła</dc:creator>
  <cp:lastModifiedBy>Szkoła</cp:lastModifiedBy>
  <cp:revision>30</cp:revision>
  <cp:lastPrinted>2019-10-02T13:05:22Z</cp:lastPrinted>
  <dcterms:created xsi:type="dcterms:W3CDTF">2019-10-01T19:31:45Z</dcterms:created>
  <dcterms:modified xsi:type="dcterms:W3CDTF">2019-10-07T06:37:18Z</dcterms:modified>
</cp:coreProperties>
</file>